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1"/>
  </p:notesMasterIdLst>
  <p:handoutMasterIdLst>
    <p:handoutMasterId r:id="rId22"/>
  </p:handoutMasterIdLst>
  <p:sldIdLst>
    <p:sldId id="262" r:id="rId2"/>
    <p:sldId id="348" r:id="rId3"/>
    <p:sldId id="352" r:id="rId4"/>
    <p:sldId id="366" r:id="rId5"/>
    <p:sldId id="353" r:id="rId6"/>
    <p:sldId id="385" r:id="rId7"/>
    <p:sldId id="364" r:id="rId8"/>
    <p:sldId id="361" r:id="rId9"/>
    <p:sldId id="371" r:id="rId10"/>
    <p:sldId id="368" r:id="rId11"/>
    <p:sldId id="372" r:id="rId12"/>
    <p:sldId id="378" r:id="rId13"/>
    <p:sldId id="382" r:id="rId14"/>
    <p:sldId id="383" r:id="rId15"/>
    <p:sldId id="384" r:id="rId16"/>
    <p:sldId id="386" r:id="rId17"/>
    <p:sldId id="337" r:id="rId18"/>
    <p:sldId id="351" r:id="rId19"/>
    <p:sldId id="277" r:id="rId20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hał Gronau" initials="MG" lastIdx="3" clrIdx="0">
    <p:extLst>
      <p:ext uri="{19B8F6BF-5375-455C-9EA6-DF929625EA0E}">
        <p15:presenceInfo xmlns:p15="http://schemas.microsoft.com/office/powerpoint/2012/main" userId="aca0c64767786817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3767"/>
    <a:srgbClr val="C8CBCE"/>
    <a:srgbClr val="E31B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yl pośredni 2 — Ak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616" autoAdjust="0"/>
    <p:restoredTop sz="94477" autoAdjust="0"/>
  </p:normalViewPr>
  <p:slideViewPr>
    <p:cSldViewPr snapToGrid="0">
      <p:cViewPr varScale="1">
        <p:scale>
          <a:sx n="134" d="100"/>
          <a:sy n="134" d="100"/>
        </p:scale>
        <p:origin x="144" y="5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1" d="100"/>
          <a:sy n="101" d="100"/>
        </p:scale>
        <p:origin x="241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Seria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Arkusz1!$A$2:$A$5</c:f>
              <c:strCache>
                <c:ptCount val="4"/>
                <c:pt idx="0">
                  <c:v>Kategoria 1</c:v>
                </c:pt>
                <c:pt idx="1">
                  <c:v>Kategoria 2</c:v>
                </c:pt>
                <c:pt idx="2">
                  <c:v>Kategoria 3</c:v>
                </c:pt>
                <c:pt idx="3">
                  <c:v>Kategoria 4</c:v>
                </c:pt>
              </c:strCache>
            </c:strRef>
          </c:cat>
          <c:val>
            <c:numRef>
              <c:f>Arkusz1!$B$2:$B$5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91E-41F6-B0D9-39F0BFDAD465}"/>
            </c:ext>
          </c:extLst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Seria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Arkusz1!$A$2:$A$5</c:f>
              <c:strCache>
                <c:ptCount val="4"/>
                <c:pt idx="0">
                  <c:v>Kategoria 1</c:v>
                </c:pt>
                <c:pt idx="1">
                  <c:v>Kategoria 2</c:v>
                </c:pt>
                <c:pt idx="2">
                  <c:v>Kategoria 3</c:v>
                </c:pt>
                <c:pt idx="3">
                  <c:v>Kategoria 4</c:v>
                </c:pt>
              </c:strCache>
            </c:strRef>
          </c:cat>
          <c:val>
            <c:numRef>
              <c:f>Arkusz1!$C$2:$C$5</c:f>
              <c:numCache>
                <c:formatCode>General</c:formatCode>
                <c:ptCount val="4"/>
                <c:pt idx="0">
                  <c:v>2.4</c:v>
                </c:pt>
                <c:pt idx="1">
                  <c:v>8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91E-41F6-B0D9-39F0BFDAD465}"/>
            </c:ext>
          </c:extLst>
        </c:ser>
        <c:ser>
          <c:idx val="2"/>
          <c:order val="2"/>
          <c:tx>
            <c:strRef>
              <c:f>Arkusz1!$D$1</c:f>
              <c:strCache>
                <c:ptCount val="1"/>
                <c:pt idx="0">
                  <c:v>Seria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Arkusz1!$A$2:$A$5</c:f>
              <c:strCache>
                <c:ptCount val="4"/>
                <c:pt idx="0">
                  <c:v>Kategoria 1</c:v>
                </c:pt>
                <c:pt idx="1">
                  <c:v>Kategoria 2</c:v>
                </c:pt>
                <c:pt idx="2">
                  <c:v>Kategoria 3</c:v>
                </c:pt>
                <c:pt idx="3">
                  <c:v>Kategoria 4</c:v>
                </c:pt>
              </c:strCache>
            </c:strRef>
          </c:cat>
          <c:val>
            <c:numRef>
              <c:f>Arkusz1!$D$2:$D$5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91E-41F6-B0D9-39F0BFDAD46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23705560"/>
        <c:axId val="223705168"/>
      </c:barChart>
      <c:catAx>
        <c:axId val="22370556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pl-PL" sz="900" b="0" i="0" u="none" strike="noStrike" kern="1200" baseline="0">
                <a:solidFill>
                  <a:srgbClr val="003767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223705168"/>
        <c:crosses val="autoZero"/>
        <c:auto val="1"/>
        <c:lblAlgn val="ctr"/>
        <c:lblOffset val="100"/>
        <c:noMultiLvlLbl val="0"/>
      </c:catAx>
      <c:valAx>
        <c:axId val="22370516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pl-PL" sz="900" b="0" i="0" u="none" strike="noStrike" kern="1200" baseline="0">
                <a:solidFill>
                  <a:srgbClr val="003767"/>
                </a:solidFill>
                <a:latin typeface="Arial" panose="020B0604020202020204" pitchFamily="34" charset="0"/>
                <a:ea typeface="+mn-ea"/>
                <a:cs typeface="+mn-cs"/>
              </a:defRPr>
            </a:pPr>
            <a:endParaRPr lang="pl-PL"/>
          </a:p>
        </c:txPr>
        <c:crossAx val="2237055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pl-PL" sz="900" b="0" i="0" u="none" strike="noStrike" kern="1200" baseline="0">
              <a:solidFill>
                <a:srgbClr val="003767"/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pl-PL" sz="900" baseline="0">
          <a:solidFill>
            <a:srgbClr val="003767"/>
          </a:solidFill>
          <a:latin typeface="Arial" panose="020B0604020202020204" pitchFamily="34" charset="0"/>
        </a:defRPr>
      </a:pPr>
      <a:endParaRPr lang="pl-P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Sprzedaż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7DA-42C9-B144-BDA27CC15D2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7DA-42C9-B144-BDA27CC15D2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A7DA-42C9-B144-BDA27CC15D22}"/>
              </c:ext>
            </c:extLst>
          </c:dPt>
          <c:dPt>
            <c:idx val="3"/>
            <c:bubble3D val="0"/>
            <c:spPr>
              <a:solidFill>
                <a:schemeClr val="tx1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A7DA-42C9-B144-BDA27CC15D22}"/>
              </c:ext>
            </c:extLst>
          </c:dPt>
          <c:cat>
            <c:strRef>
              <c:f>Arkusz1!$A$2:$A$5</c:f>
              <c:strCache>
                <c:ptCount val="4"/>
                <c:pt idx="0">
                  <c:v>1. kwartał</c:v>
                </c:pt>
                <c:pt idx="1">
                  <c:v>2. kwartał</c:v>
                </c:pt>
                <c:pt idx="2">
                  <c:v>3. kwartał</c:v>
                </c:pt>
                <c:pt idx="3">
                  <c:v>4. kwartał</c:v>
                </c:pt>
              </c:strCache>
            </c:strRef>
          </c:cat>
          <c:val>
            <c:numRef>
              <c:f>Arkusz1!$B$2:$B$5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A7DA-42C9-B144-BDA27CC15D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rgbClr val="003767"/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2C9209-3986-4F4F-9798-10F567A8CCA9}" type="datetimeFigureOut">
              <a:rPr lang="pl-PL" smtClean="0"/>
              <a:t>07.06.2021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69ED95-A86B-4031-854D-4CD9141382A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724027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A77C91-10B1-43B2-BE9C-19E168F96446}" type="datetimeFigureOut">
              <a:rPr lang="pl-PL" smtClean="0"/>
              <a:t>07.06.2021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DFD56A-32A1-4D9A-BC80-736493FF959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86814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DFD56A-32A1-4D9A-BC80-736493FF959D}" type="slidenum">
              <a:rPr lang="pl-PL" smtClean="0"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713767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DFD56A-32A1-4D9A-BC80-736493FF959D}" type="slidenum">
              <a:rPr lang="pl-PL" smtClean="0"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6606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DFD56A-32A1-4D9A-BC80-736493FF959D}" type="slidenum">
              <a:rPr lang="pl-PL" smtClean="0"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28528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DFD56A-32A1-4D9A-BC80-736493FF959D}" type="slidenum">
              <a:rPr lang="pl-PL" smtClean="0"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565719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DFD56A-32A1-4D9A-BC80-736493FF959D}" type="slidenum">
              <a:rPr lang="pl-PL" smtClean="0"/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23079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DFD56A-32A1-4D9A-BC80-736493FF959D}" type="slidenum">
              <a:rPr lang="pl-PL" smtClean="0"/>
              <a:t>13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549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DFD56A-32A1-4D9A-BC80-736493FF959D}" type="slidenum">
              <a:rPr lang="pl-PL" smtClean="0"/>
              <a:t>14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935067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chart" Target="../charts/chart1.xml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chart" Target="../charts/chart2.xml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package" Target="../embeddings/Microsoft_Excel_Worksheet2.xlsx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jpeg"/><Relationship Id="rId5" Type="http://schemas.openxmlformats.org/officeDocument/2006/relationships/image" Target="../media/image2.emf"/><Relationship Id="rId4" Type="http://schemas.openxmlformats.org/officeDocument/2006/relationships/image" Target="../media/image5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ytuł i zawartość">
    <p:bg>
      <p:bgPr>
        <a:solidFill>
          <a:srgbClr val="00376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701"/>
          <a:stretch>
            <a:fillRect/>
          </a:stretch>
        </p:blipFill>
        <p:spPr bwMode="auto">
          <a:xfrm>
            <a:off x="1682502" y="252238"/>
            <a:ext cx="8849783" cy="315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ytuł 1"/>
          <p:cNvSpPr>
            <a:spLocks noGrp="1"/>
          </p:cNvSpPr>
          <p:nvPr>
            <p:ph type="title"/>
          </p:nvPr>
        </p:nvSpPr>
        <p:spPr>
          <a:xfrm>
            <a:off x="2188800" y="4406901"/>
            <a:ext cx="7766400" cy="1362075"/>
          </a:xfrm>
        </p:spPr>
        <p:txBody>
          <a:bodyPr anchor="t">
            <a:normAutofit/>
          </a:bodyPr>
          <a:lstStyle>
            <a:lvl1pPr algn="ctr">
              <a:defRPr sz="2600" b="1" cap="none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9" name="Symbol zastępczy tekstu 8"/>
          <p:cNvSpPr>
            <a:spLocks noGrp="1"/>
          </p:cNvSpPr>
          <p:nvPr>
            <p:ph type="body" sz="quarter" idx="10"/>
          </p:nvPr>
        </p:nvSpPr>
        <p:spPr>
          <a:xfrm>
            <a:off x="2188801" y="5615473"/>
            <a:ext cx="7766400" cy="355478"/>
          </a:xfrm>
        </p:spPr>
        <p:txBody>
          <a:bodyPr>
            <a:normAutofit/>
          </a:bodyPr>
          <a:lstStyle>
            <a:lvl1pPr marL="0" indent="0" algn="ctr">
              <a:buNone/>
              <a:defRPr sz="12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32172264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945634" y="536730"/>
            <a:ext cx="7169567" cy="281637"/>
          </a:xfrm>
        </p:spPr>
        <p:txBody>
          <a:bodyPr anchor="t">
            <a:normAutofit/>
          </a:bodyPr>
          <a:lstStyle>
            <a:lvl1pPr algn="l">
              <a:defRPr sz="1800" b="0"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 hasCustomPrompt="1"/>
          </p:nvPr>
        </p:nvSpPr>
        <p:spPr>
          <a:xfrm>
            <a:off x="1524000" y="2817298"/>
            <a:ext cx="9144000" cy="1655762"/>
          </a:xfrm>
        </p:spPr>
        <p:txBody>
          <a:bodyPr>
            <a:normAutofit/>
          </a:bodyPr>
          <a:lstStyle>
            <a:lvl1pPr marL="285750" indent="-285750" algn="l">
              <a:buClr>
                <a:srgbClr val="E31B23"/>
              </a:buClr>
              <a:buFont typeface="Wingdings" panose="05000000000000000000" pitchFamily="2" charset="2"/>
              <a:buChar char="§"/>
              <a:defRPr sz="1600" b="0" baseline="0">
                <a:latin typeface="+mj-lt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l-PL"/>
              <a:t>Kliknij, aby edytować styl wzorca tekstu</a:t>
            </a:r>
          </a:p>
        </p:txBody>
      </p:sp>
      <p:pic>
        <p:nvPicPr>
          <p:cNvPr id="8" name="Obraz 2" descr="Bez nazwy-10.pdf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308" t="31017" r="3411"/>
          <a:stretch/>
        </p:blipFill>
        <p:spPr bwMode="auto">
          <a:xfrm>
            <a:off x="4435200" y="396000"/>
            <a:ext cx="230400" cy="1132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ytuł 1"/>
          <p:cNvSpPr txBox="1">
            <a:spLocks/>
          </p:cNvSpPr>
          <p:nvPr userDrawn="1"/>
        </p:nvSpPr>
        <p:spPr>
          <a:xfrm>
            <a:off x="0" y="1431395"/>
            <a:ext cx="12192000" cy="794956"/>
          </a:xfrm>
          <a:prstGeom prst="rect">
            <a:avLst/>
          </a:prstGeom>
          <a:solidFill>
            <a:srgbClr val="E31B23"/>
          </a:solidFill>
        </p:spPr>
        <p:txBody>
          <a:bodyPr vert="horz" lIns="828000" tIns="252000" rIns="91440" bIns="45720" rtlCol="0" anchor="t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sz="1800">
              <a:solidFill>
                <a:schemeClr val="bg1"/>
              </a:solidFill>
            </a:endParaRPr>
          </a:p>
        </p:txBody>
      </p:sp>
      <p:sp>
        <p:nvSpPr>
          <p:cNvPr id="6" name="Symbol zastępczy tekstu 5"/>
          <p:cNvSpPr>
            <a:spLocks noGrp="1"/>
          </p:cNvSpPr>
          <p:nvPr>
            <p:ph type="body" sz="quarter" idx="10"/>
          </p:nvPr>
        </p:nvSpPr>
        <p:spPr>
          <a:xfrm>
            <a:off x="697361" y="1687761"/>
            <a:ext cx="5585883" cy="406715"/>
          </a:xfrm>
        </p:spPr>
        <p:txBody>
          <a:bodyPr>
            <a:normAutofit/>
          </a:bodyPr>
          <a:lstStyle>
            <a:lvl1pPr marL="0" indent="0">
              <a:buNone/>
              <a:defRPr lang="pl-PL" sz="1800" b="0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l-PL"/>
              <a:t>Kliknij, aby edytować style</a:t>
            </a:r>
          </a:p>
        </p:txBody>
      </p:sp>
      <p:pic>
        <p:nvPicPr>
          <p:cNvPr id="4" name="Obraz 3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1" t="35113" r="12262" b="41183"/>
          <a:stretch/>
        </p:blipFill>
        <p:spPr>
          <a:xfrm>
            <a:off x="520033" y="411146"/>
            <a:ext cx="3888000" cy="656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7293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Wykres 27"/>
          <p:cNvGraphicFramePr/>
          <p:nvPr userDrawn="1">
            <p:extLst>
              <p:ext uri="{D42A27DB-BD31-4B8C-83A1-F6EECF244321}">
                <p14:modId xmlns:p14="http://schemas.microsoft.com/office/powerpoint/2010/main" val="3610561481"/>
              </p:ext>
            </p:extLst>
          </p:nvPr>
        </p:nvGraphicFramePr>
        <p:xfrm>
          <a:off x="1030433" y="2534935"/>
          <a:ext cx="10232652" cy="34736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ytuł 1"/>
          <p:cNvSpPr txBox="1">
            <a:spLocks/>
          </p:cNvSpPr>
          <p:nvPr userDrawn="1"/>
        </p:nvSpPr>
        <p:spPr>
          <a:xfrm>
            <a:off x="1" y="1439142"/>
            <a:ext cx="7053943" cy="457107"/>
          </a:xfrm>
          <a:prstGeom prst="rect">
            <a:avLst/>
          </a:prstGeom>
          <a:solidFill>
            <a:srgbClr val="E31B23"/>
          </a:solidFill>
        </p:spPr>
        <p:txBody>
          <a:bodyPr vert="horz" lIns="828000" tIns="108000" rIns="91440" bIns="45720" rtlCol="0" anchor="t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1800" b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Kliknij, aby edytować styl</a:t>
            </a:r>
          </a:p>
        </p:txBody>
      </p:sp>
      <p:pic>
        <p:nvPicPr>
          <p:cNvPr id="8" name="Obraz 2" descr="Bez nazwy-10.pdf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308" t="31017" r="3411"/>
          <a:stretch/>
        </p:blipFill>
        <p:spPr bwMode="auto">
          <a:xfrm>
            <a:off x="4435200" y="396000"/>
            <a:ext cx="230400" cy="1132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az 8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1" t="35113" r="12262" b="41183"/>
          <a:stretch/>
        </p:blipFill>
        <p:spPr>
          <a:xfrm>
            <a:off x="520033" y="411146"/>
            <a:ext cx="3888000" cy="656902"/>
          </a:xfrm>
          <a:prstGeom prst="rect">
            <a:avLst/>
          </a:prstGeom>
        </p:spPr>
      </p:pic>
      <p:sp>
        <p:nvSpPr>
          <p:cNvPr id="10" name="Tytuł 1"/>
          <p:cNvSpPr>
            <a:spLocks noGrp="1"/>
          </p:cNvSpPr>
          <p:nvPr>
            <p:ph type="ctrTitle"/>
          </p:nvPr>
        </p:nvSpPr>
        <p:spPr>
          <a:xfrm>
            <a:off x="4945634" y="536730"/>
            <a:ext cx="7169567" cy="281637"/>
          </a:xfrm>
        </p:spPr>
        <p:txBody>
          <a:bodyPr anchor="t">
            <a:normAutofit/>
          </a:bodyPr>
          <a:lstStyle>
            <a:lvl1pPr algn="l">
              <a:defRPr sz="1800" b="0"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pl-PL"/>
              <a:t>Kliknij, aby edytować styl</a:t>
            </a:r>
          </a:p>
        </p:txBody>
      </p:sp>
    </p:spTree>
    <p:extLst>
      <p:ext uri="{BB962C8B-B14F-4D97-AF65-F5344CB8AC3E}">
        <p14:creationId xmlns:p14="http://schemas.microsoft.com/office/powerpoint/2010/main" val="3879055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1"/>
          <p:cNvSpPr txBox="1">
            <a:spLocks/>
          </p:cNvSpPr>
          <p:nvPr userDrawn="1"/>
        </p:nvSpPr>
        <p:spPr>
          <a:xfrm>
            <a:off x="1" y="1439142"/>
            <a:ext cx="7053943" cy="457107"/>
          </a:xfrm>
          <a:prstGeom prst="rect">
            <a:avLst/>
          </a:prstGeom>
          <a:solidFill>
            <a:srgbClr val="E31B23"/>
          </a:solidFill>
        </p:spPr>
        <p:txBody>
          <a:bodyPr vert="horz" lIns="828000" tIns="108000" rIns="91440" bIns="45720" rtlCol="0" anchor="t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sz="1800">
              <a:solidFill>
                <a:schemeClr val="bg1"/>
              </a:solidFill>
            </a:endParaRPr>
          </a:p>
        </p:txBody>
      </p:sp>
      <p:graphicFrame>
        <p:nvGraphicFramePr>
          <p:cNvPr id="5" name="Wykres 4"/>
          <p:cNvGraphicFramePr/>
          <p:nvPr userDrawn="1">
            <p:extLst>
              <p:ext uri="{D42A27DB-BD31-4B8C-83A1-F6EECF244321}">
                <p14:modId xmlns:p14="http://schemas.microsoft.com/office/powerpoint/2010/main" val="1843943597"/>
              </p:ext>
            </p:extLst>
          </p:nvPr>
        </p:nvGraphicFramePr>
        <p:xfrm>
          <a:off x="634221" y="2606400"/>
          <a:ext cx="5932800" cy="2966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Symbol zastępczy wykresu 2"/>
          <p:cNvSpPr>
            <a:spLocks noGrp="1"/>
          </p:cNvSpPr>
          <p:nvPr>
            <p:ph type="chart" sz="quarter" idx="10"/>
          </p:nvPr>
        </p:nvSpPr>
        <p:spPr>
          <a:xfrm>
            <a:off x="7247467" y="2254251"/>
            <a:ext cx="4686300" cy="3059113"/>
          </a:xfrm>
        </p:spPr>
        <p:txBody>
          <a:bodyPr/>
          <a:lstStyle>
            <a:lvl1pPr>
              <a:defRPr>
                <a:latin typeface="+mn-lt"/>
                <a:cs typeface="Arial" panose="020B0604020202020204" pitchFamily="34" charset="0"/>
              </a:defRPr>
            </a:lvl1pPr>
          </a:lstStyle>
          <a:p>
            <a:endParaRPr lang="pl-PL"/>
          </a:p>
        </p:txBody>
      </p:sp>
      <p:sp>
        <p:nvSpPr>
          <p:cNvPr id="9" name="Symbol zastępczy tekstu 5"/>
          <p:cNvSpPr>
            <a:spLocks noGrp="1"/>
          </p:cNvSpPr>
          <p:nvPr>
            <p:ph type="body" sz="quarter" idx="11"/>
          </p:nvPr>
        </p:nvSpPr>
        <p:spPr>
          <a:xfrm>
            <a:off x="697361" y="1476743"/>
            <a:ext cx="5585883" cy="406715"/>
          </a:xfrm>
        </p:spPr>
        <p:txBody>
          <a:bodyPr>
            <a:normAutofit/>
          </a:bodyPr>
          <a:lstStyle>
            <a:lvl1pPr marL="0" indent="0">
              <a:buNone/>
              <a:defRPr lang="pl-PL" sz="1800" b="0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l-PL"/>
              <a:t>Kliknij, aby edytować style</a:t>
            </a:r>
          </a:p>
        </p:txBody>
      </p:sp>
      <p:pic>
        <p:nvPicPr>
          <p:cNvPr id="10" name="Obraz 2" descr="Bez nazwy-10.pdf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308" t="31017" r="3411"/>
          <a:stretch/>
        </p:blipFill>
        <p:spPr bwMode="auto">
          <a:xfrm>
            <a:off x="4435200" y="396000"/>
            <a:ext cx="230400" cy="1132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Obraz 12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1" t="35113" r="12262" b="41183"/>
          <a:stretch/>
        </p:blipFill>
        <p:spPr>
          <a:xfrm>
            <a:off x="520033" y="411146"/>
            <a:ext cx="3888000" cy="656902"/>
          </a:xfrm>
          <a:prstGeom prst="rect">
            <a:avLst/>
          </a:prstGeom>
        </p:spPr>
      </p:pic>
      <p:sp>
        <p:nvSpPr>
          <p:cNvPr id="14" name="Tytuł 1"/>
          <p:cNvSpPr>
            <a:spLocks noGrp="1"/>
          </p:cNvSpPr>
          <p:nvPr>
            <p:ph type="ctrTitle"/>
          </p:nvPr>
        </p:nvSpPr>
        <p:spPr>
          <a:xfrm>
            <a:off x="4945634" y="536730"/>
            <a:ext cx="7169567" cy="281637"/>
          </a:xfrm>
        </p:spPr>
        <p:txBody>
          <a:bodyPr anchor="t">
            <a:noAutofit/>
          </a:bodyPr>
          <a:lstStyle>
            <a:lvl1pPr algn="l">
              <a:defRPr sz="1800" b="0"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pl-PL"/>
              <a:t>Kliknij, aby edytować styl</a:t>
            </a:r>
          </a:p>
        </p:txBody>
      </p:sp>
    </p:spTree>
    <p:extLst>
      <p:ext uri="{BB962C8B-B14F-4D97-AF65-F5344CB8AC3E}">
        <p14:creationId xmlns:p14="http://schemas.microsoft.com/office/powerpoint/2010/main" val="4099841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1"/>
          <p:cNvSpPr txBox="1">
            <a:spLocks/>
          </p:cNvSpPr>
          <p:nvPr userDrawn="1"/>
        </p:nvSpPr>
        <p:spPr>
          <a:xfrm>
            <a:off x="1" y="1439142"/>
            <a:ext cx="7053943" cy="457107"/>
          </a:xfrm>
          <a:prstGeom prst="rect">
            <a:avLst/>
          </a:prstGeom>
          <a:solidFill>
            <a:srgbClr val="E31B23"/>
          </a:solidFill>
        </p:spPr>
        <p:txBody>
          <a:bodyPr vert="horz" lIns="828000" tIns="108000" rIns="91440" bIns="45720" rtlCol="0" anchor="t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sz="1800">
              <a:solidFill>
                <a:schemeClr val="bg1"/>
              </a:solidFill>
            </a:endParaRPr>
          </a:p>
        </p:txBody>
      </p:sp>
      <p:sp>
        <p:nvSpPr>
          <p:cNvPr id="3" name="Symbol zastępczy wykresu 2"/>
          <p:cNvSpPr>
            <a:spLocks noGrp="1"/>
          </p:cNvSpPr>
          <p:nvPr>
            <p:ph type="chart" sz="quarter" idx="10"/>
          </p:nvPr>
        </p:nvSpPr>
        <p:spPr>
          <a:xfrm>
            <a:off x="1183821" y="2704771"/>
            <a:ext cx="4686300" cy="3059113"/>
          </a:xfrm>
        </p:spPr>
        <p:txBody>
          <a:bodyPr/>
          <a:lstStyle>
            <a:lvl1pPr>
              <a:defRPr>
                <a:latin typeface="+mn-lt"/>
                <a:cs typeface="Arial" panose="020B0604020202020204" pitchFamily="34" charset="0"/>
              </a:defRPr>
            </a:lvl1pPr>
          </a:lstStyle>
          <a:p>
            <a:endParaRPr lang="pl-PL"/>
          </a:p>
        </p:txBody>
      </p:sp>
      <p:sp>
        <p:nvSpPr>
          <p:cNvPr id="9" name="Symbol zastępczy tekstu 5"/>
          <p:cNvSpPr>
            <a:spLocks noGrp="1"/>
          </p:cNvSpPr>
          <p:nvPr>
            <p:ph type="body" sz="quarter" idx="11"/>
          </p:nvPr>
        </p:nvSpPr>
        <p:spPr>
          <a:xfrm>
            <a:off x="697361" y="1476743"/>
            <a:ext cx="5585883" cy="406715"/>
          </a:xfrm>
        </p:spPr>
        <p:txBody>
          <a:bodyPr>
            <a:normAutofit/>
          </a:bodyPr>
          <a:lstStyle>
            <a:lvl1pPr marL="0" indent="0">
              <a:buNone/>
              <a:defRPr lang="pl-PL" sz="1800" b="0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l-PL"/>
              <a:t>Kliknij, aby edytować style</a:t>
            </a:r>
          </a:p>
        </p:txBody>
      </p:sp>
      <p:pic>
        <p:nvPicPr>
          <p:cNvPr id="8" name="Obraz 2" descr="Bez nazwy-10.pdf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308" t="31017" r="3411"/>
          <a:stretch/>
        </p:blipFill>
        <p:spPr bwMode="auto">
          <a:xfrm>
            <a:off x="4435200" y="396000"/>
            <a:ext cx="230400" cy="1132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az 9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1" t="35113" r="12262" b="41183"/>
          <a:stretch/>
        </p:blipFill>
        <p:spPr>
          <a:xfrm>
            <a:off x="520033" y="411146"/>
            <a:ext cx="3888000" cy="656902"/>
          </a:xfrm>
          <a:prstGeom prst="rect">
            <a:avLst/>
          </a:prstGeom>
        </p:spPr>
      </p:pic>
      <p:sp>
        <p:nvSpPr>
          <p:cNvPr id="13" name="Tytuł 1"/>
          <p:cNvSpPr>
            <a:spLocks noGrp="1"/>
          </p:cNvSpPr>
          <p:nvPr>
            <p:ph type="ctrTitle"/>
          </p:nvPr>
        </p:nvSpPr>
        <p:spPr>
          <a:xfrm>
            <a:off x="4945634" y="536730"/>
            <a:ext cx="7169567" cy="281637"/>
          </a:xfrm>
        </p:spPr>
        <p:txBody>
          <a:bodyPr anchor="t">
            <a:noAutofit/>
          </a:bodyPr>
          <a:lstStyle>
            <a:lvl1pPr algn="l">
              <a:defRPr sz="1800" b="0"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pl-PL"/>
              <a:t>Kliknij, aby edytować styl</a:t>
            </a:r>
          </a:p>
        </p:txBody>
      </p:sp>
    </p:spTree>
    <p:extLst>
      <p:ext uri="{BB962C8B-B14F-4D97-AF65-F5344CB8AC3E}">
        <p14:creationId xmlns:p14="http://schemas.microsoft.com/office/powerpoint/2010/main" val="833818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iekt 6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138259552"/>
              </p:ext>
            </p:extLst>
          </p:nvPr>
        </p:nvGraphicFramePr>
        <p:xfrm>
          <a:off x="1121833" y="2517775"/>
          <a:ext cx="6292851" cy="201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rkusz" r:id="rId2" imgW="3057635" imgH="1304857" progId="Excel.Sheet.12">
                  <p:embed/>
                </p:oleObj>
              </mc:Choice>
              <mc:Fallback>
                <p:oleObj name="Arkusz" r:id="rId2" imgW="3057635" imgH="1304857" progId="Excel.Sheet.12">
                  <p:embed/>
                  <p:pic>
                    <p:nvPicPr>
                      <p:cNvPr id="7" name="Obiekt 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121833" y="2517775"/>
                        <a:ext cx="6292851" cy="20129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solidFill>
                          <a:srgbClr val="003767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ytuł 1"/>
          <p:cNvSpPr txBox="1">
            <a:spLocks/>
          </p:cNvSpPr>
          <p:nvPr userDrawn="1"/>
        </p:nvSpPr>
        <p:spPr>
          <a:xfrm>
            <a:off x="1" y="1439142"/>
            <a:ext cx="7053943" cy="457107"/>
          </a:xfrm>
          <a:prstGeom prst="rect">
            <a:avLst/>
          </a:prstGeom>
          <a:solidFill>
            <a:srgbClr val="E31B23"/>
          </a:solidFill>
        </p:spPr>
        <p:txBody>
          <a:bodyPr vert="horz" lIns="828000" tIns="108000" rIns="91440" bIns="45720" rtlCol="0" anchor="t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1800" b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Kliknij, aby edytować styl</a:t>
            </a:r>
          </a:p>
        </p:txBody>
      </p:sp>
      <p:pic>
        <p:nvPicPr>
          <p:cNvPr id="14" name="Obraz 1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1"/>
            <a:ext cx="3934293" cy="493819"/>
          </a:xfrm>
          <a:prstGeom prst="rect">
            <a:avLst/>
          </a:prstGeom>
        </p:spPr>
      </p:pic>
      <p:pic>
        <p:nvPicPr>
          <p:cNvPr id="9" name="Obraz 2" descr="Bez nazwy-10.pdf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308" t="31017" r="3411"/>
          <a:stretch/>
        </p:blipFill>
        <p:spPr bwMode="auto">
          <a:xfrm>
            <a:off x="4435200" y="396000"/>
            <a:ext cx="230400" cy="1132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az 9"/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1" t="35113" r="12262" b="41183"/>
          <a:stretch/>
        </p:blipFill>
        <p:spPr>
          <a:xfrm>
            <a:off x="520033" y="411146"/>
            <a:ext cx="3888000" cy="656902"/>
          </a:xfrm>
          <a:prstGeom prst="rect">
            <a:avLst/>
          </a:prstGeom>
        </p:spPr>
      </p:pic>
      <p:sp>
        <p:nvSpPr>
          <p:cNvPr id="15" name="Tytuł 1"/>
          <p:cNvSpPr>
            <a:spLocks noGrp="1"/>
          </p:cNvSpPr>
          <p:nvPr>
            <p:ph type="ctrTitle"/>
          </p:nvPr>
        </p:nvSpPr>
        <p:spPr>
          <a:xfrm>
            <a:off x="4945634" y="536730"/>
            <a:ext cx="7169567" cy="281637"/>
          </a:xfrm>
        </p:spPr>
        <p:txBody>
          <a:bodyPr anchor="t">
            <a:noAutofit/>
          </a:bodyPr>
          <a:lstStyle>
            <a:lvl1pPr algn="l">
              <a:defRPr sz="1600" b="0"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pl-PL"/>
              <a:t>Kliknij, aby edytować styl</a:t>
            </a:r>
          </a:p>
        </p:txBody>
      </p:sp>
    </p:spTree>
    <p:extLst>
      <p:ext uri="{BB962C8B-B14F-4D97-AF65-F5344CB8AC3E}">
        <p14:creationId xmlns:p14="http://schemas.microsoft.com/office/powerpoint/2010/main" val="2768174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1"/>
          <p:cNvSpPr txBox="1">
            <a:spLocks/>
          </p:cNvSpPr>
          <p:nvPr userDrawn="1"/>
        </p:nvSpPr>
        <p:spPr>
          <a:xfrm>
            <a:off x="1" y="1439142"/>
            <a:ext cx="7053943" cy="457107"/>
          </a:xfrm>
          <a:prstGeom prst="rect">
            <a:avLst/>
          </a:prstGeom>
          <a:solidFill>
            <a:srgbClr val="E31B23"/>
          </a:solidFill>
        </p:spPr>
        <p:txBody>
          <a:bodyPr vert="horz" lIns="828000" tIns="108000" rIns="91440" bIns="45720" rtlCol="0" anchor="t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sz="1800">
              <a:solidFill>
                <a:schemeClr val="bg1"/>
              </a:solidFill>
            </a:endParaRPr>
          </a:p>
        </p:txBody>
      </p:sp>
      <p:sp>
        <p:nvSpPr>
          <p:cNvPr id="9" name="Symbol zastępczy tekstu 5"/>
          <p:cNvSpPr>
            <a:spLocks noGrp="1"/>
          </p:cNvSpPr>
          <p:nvPr>
            <p:ph type="body" sz="quarter" idx="11"/>
          </p:nvPr>
        </p:nvSpPr>
        <p:spPr>
          <a:xfrm>
            <a:off x="697361" y="1476743"/>
            <a:ext cx="5585883" cy="406715"/>
          </a:xfrm>
        </p:spPr>
        <p:txBody>
          <a:bodyPr>
            <a:normAutofit/>
          </a:bodyPr>
          <a:lstStyle>
            <a:lvl1pPr marL="0" indent="0">
              <a:buNone/>
              <a:defRPr lang="pl-PL" sz="1800" b="0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l-PL"/>
              <a:t>Kliknij, aby edytować style</a:t>
            </a:r>
          </a:p>
        </p:txBody>
      </p:sp>
      <p:sp>
        <p:nvSpPr>
          <p:cNvPr id="4" name="Symbol zastępczy tabeli 3"/>
          <p:cNvSpPr>
            <a:spLocks noGrp="1"/>
          </p:cNvSpPr>
          <p:nvPr>
            <p:ph type="tbl" sz="quarter" idx="12"/>
          </p:nvPr>
        </p:nvSpPr>
        <p:spPr>
          <a:xfrm>
            <a:off x="697362" y="2368428"/>
            <a:ext cx="6136217" cy="3890962"/>
          </a:xfrm>
        </p:spPr>
        <p:txBody>
          <a:bodyPr/>
          <a:lstStyle>
            <a:lvl1pPr>
              <a:defRPr>
                <a:latin typeface="+mn-lt"/>
                <a:cs typeface="Arial" panose="020B0604020202020204" pitchFamily="34" charset="0"/>
              </a:defRPr>
            </a:lvl1pPr>
          </a:lstStyle>
          <a:p>
            <a:endParaRPr lang="pl-PL"/>
          </a:p>
        </p:txBody>
      </p:sp>
      <p:pic>
        <p:nvPicPr>
          <p:cNvPr id="8" name="Obraz 2" descr="Bez nazwy-10.pdf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308" t="31017" r="3411"/>
          <a:stretch/>
        </p:blipFill>
        <p:spPr bwMode="auto">
          <a:xfrm>
            <a:off x="4435200" y="403200"/>
            <a:ext cx="230400" cy="1132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az 9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1" t="35113" r="12262" b="41183"/>
          <a:stretch/>
        </p:blipFill>
        <p:spPr>
          <a:xfrm>
            <a:off x="520033" y="418346"/>
            <a:ext cx="3888000" cy="656902"/>
          </a:xfrm>
          <a:prstGeom prst="rect">
            <a:avLst/>
          </a:prstGeom>
        </p:spPr>
      </p:pic>
      <p:sp>
        <p:nvSpPr>
          <p:cNvPr id="13" name="Tytuł 1"/>
          <p:cNvSpPr>
            <a:spLocks noGrp="1"/>
          </p:cNvSpPr>
          <p:nvPr>
            <p:ph type="ctrTitle"/>
          </p:nvPr>
        </p:nvSpPr>
        <p:spPr>
          <a:xfrm>
            <a:off x="4945634" y="536730"/>
            <a:ext cx="7169567" cy="281637"/>
          </a:xfrm>
        </p:spPr>
        <p:txBody>
          <a:bodyPr anchor="t">
            <a:noAutofit/>
          </a:bodyPr>
          <a:lstStyle>
            <a:lvl1pPr algn="l">
              <a:defRPr sz="1800" b="0"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pl-PL"/>
              <a:t>Kliknij, aby edytować styl</a:t>
            </a:r>
          </a:p>
        </p:txBody>
      </p:sp>
    </p:spTree>
    <p:extLst>
      <p:ext uri="{BB962C8B-B14F-4D97-AF65-F5344CB8AC3E}">
        <p14:creationId xmlns:p14="http://schemas.microsoft.com/office/powerpoint/2010/main" val="2655474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odtytuł 2"/>
          <p:cNvSpPr>
            <a:spLocks noGrp="1"/>
          </p:cNvSpPr>
          <p:nvPr>
            <p:ph type="subTitle" idx="1" hasCustomPrompt="1"/>
          </p:nvPr>
        </p:nvSpPr>
        <p:spPr>
          <a:xfrm>
            <a:off x="1937200" y="2032438"/>
            <a:ext cx="9144000" cy="1655762"/>
          </a:xfrm>
        </p:spPr>
        <p:txBody>
          <a:bodyPr>
            <a:normAutofit/>
          </a:bodyPr>
          <a:lstStyle>
            <a:lvl1pPr marL="285750" indent="-285750" algn="l">
              <a:buClr>
                <a:srgbClr val="E31B23"/>
              </a:buClr>
              <a:buFont typeface="Wingdings" panose="05000000000000000000" pitchFamily="2" charset="2"/>
              <a:buChar char="§"/>
              <a:defRPr sz="1800" b="0">
                <a:latin typeface="+mj-lt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l-PL"/>
              <a:t>Kliknij, aby edytować styl wzorca tekstu</a:t>
            </a:r>
          </a:p>
        </p:txBody>
      </p:sp>
      <p:sp>
        <p:nvSpPr>
          <p:cNvPr id="2" name="Prostokąt 1"/>
          <p:cNvSpPr/>
          <p:nvPr userDrawn="1"/>
        </p:nvSpPr>
        <p:spPr>
          <a:xfrm>
            <a:off x="0" y="4612936"/>
            <a:ext cx="3945600" cy="2251077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800"/>
          </a:p>
        </p:txBody>
      </p:sp>
      <p:sp>
        <p:nvSpPr>
          <p:cNvPr id="13" name="Prostokąt 12"/>
          <p:cNvSpPr/>
          <p:nvPr userDrawn="1"/>
        </p:nvSpPr>
        <p:spPr>
          <a:xfrm>
            <a:off x="3945600" y="4612935"/>
            <a:ext cx="4339200" cy="2246208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800"/>
          </a:p>
        </p:txBody>
      </p:sp>
      <p:sp>
        <p:nvSpPr>
          <p:cNvPr id="14" name="Prostokąt 13"/>
          <p:cNvSpPr/>
          <p:nvPr userDrawn="1"/>
        </p:nvSpPr>
        <p:spPr>
          <a:xfrm>
            <a:off x="8284800" y="4615266"/>
            <a:ext cx="3893853" cy="2246208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800"/>
          </a:p>
        </p:txBody>
      </p:sp>
      <p:sp>
        <p:nvSpPr>
          <p:cNvPr id="15" name="Tytuł 1"/>
          <p:cNvSpPr txBox="1">
            <a:spLocks/>
          </p:cNvSpPr>
          <p:nvPr userDrawn="1"/>
        </p:nvSpPr>
        <p:spPr>
          <a:xfrm>
            <a:off x="952018" y="5548003"/>
            <a:ext cx="1647967" cy="2816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sz="1200">
                <a:latin typeface="+mn-lt"/>
                <a:cs typeface="Arial" panose="020B0604020202020204" pitchFamily="34" charset="0"/>
              </a:rPr>
              <a:t>foto</a:t>
            </a:r>
          </a:p>
        </p:txBody>
      </p:sp>
      <p:sp>
        <p:nvSpPr>
          <p:cNvPr id="16" name="Tytuł 1"/>
          <p:cNvSpPr txBox="1">
            <a:spLocks/>
          </p:cNvSpPr>
          <p:nvPr userDrawn="1"/>
        </p:nvSpPr>
        <p:spPr>
          <a:xfrm>
            <a:off x="5291218" y="5548003"/>
            <a:ext cx="1647967" cy="2816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sz="1200" b="0" kern="1200">
                <a:solidFill>
                  <a:schemeClr val="tx1"/>
                </a:solidFill>
                <a:latin typeface="+mn-lt"/>
                <a:ea typeface="+mj-ea"/>
                <a:cs typeface="Arial" panose="020B0604020202020204" pitchFamily="34" charset="0"/>
              </a:rPr>
              <a:t>foto</a:t>
            </a:r>
          </a:p>
        </p:txBody>
      </p:sp>
      <p:sp>
        <p:nvSpPr>
          <p:cNvPr id="17" name="Tytuł 1"/>
          <p:cNvSpPr txBox="1">
            <a:spLocks/>
          </p:cNvSpPr>
          <p:nvPr userDrawn="1"/>
        </p:nvSpPr>
        <p:spPr>
          <a:xfrm>
            <a:off x="9474417" y="5548003"/>
            <a:ext cx="1647967" cy="2816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sz="1200" b="0" kern="1200">
                <a:solidFill>
                  <a:schemeClr val="tx1"/>
                </a:solidFill>
                <a:latin typeface="+mn-lt"/>
                <a:ea typeface="+mj-ea"/>
                <a:cs typeface="Arial" panose="020B0604020202020204" pitchFamily="34" charset="0"/>
              </a:rPr>
              <a:t>foto</a:t>
            </a:r>
          </a:p>
        </p:txBody>
      </p:sp>
      <p:pic>
        <p:nvPicPr>
          <p:cNvPr id="18" name="Obraz 2" descr="Bez nazwy-10.pdf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308" t="31017" r="3411"/>
          <a:stretch/>
        </p:blipFill>
        <p:spPr bwMode="auto">
          <a:xfrm>
            <a:off x="4435200" y="396000"/>
            <a:ext cx="230400" cy="1132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Obraz 18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1" t="35113" r="12262" b="41183"/>
          <a:stretch/>
        </p:blipFill>
        <p:spPr>
          <a:xfrm>
            <a:off x="520033" y="411146"/>
            <a:ext cx="3888000" cy="656902"/>
          </a:xfrm>
          <a:prstGeom prst="rect">
            <a:avLst/>
          </a:prstGeom>
        </p:spPr>
      </p:pic>
      <p:sp>
        <p:nvSpPr>
          <p:cNvPr id="20" name="Tytuł 1"/>
          <p:cNvSpPr>
            <a:spLocks noGrp="1"/>
          </p:cNvSpPr>
          <p:nvPr>
            <p:ph type="ctrTitle"/>
          </p:nvPr>
        </p:nvSpPr>
        <p:spPr>
          <a:xfrm>
            <a:off x="4945634" y="536730"/>
            <a:ext cx="7169567" cy="281637"/>
          </a:xfrm>
        </p:spPr>
        <p:txBody>
          <a:bodyPr anchor="t">
            <a:noAutofit/>
          </a:bodyPr>
          <a:lstStyle>
            <a:lvl1pPr algn="l">
              <a:defRPr sz="1800" b="0"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pl-PL"/>
              <a:t>Kliknij, aby edytować styl</a:t>
            </a:r>
          </a:p>
        </p:txBody>
      </p:sp>
    </p:spTree>
    <p:extLst>
      <p:ext uri="{BB962C8B-B14F-4D97-AF65-F5344CB8AC3E}">
        <p14:creationId xmlns:p14="http://schemas.microsoft.com/office/powerpoint/2010/main" val="95473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odtytuł 2"/>
          <p:cNvSpPr>
            <a:spLocks noGrp="1"/>
          </p:cNvSpPr>
          <p:nvPr>
            <p:ph type="subTitle" idx="1" hasCustomPrompt="1"/>
          </p:nvPr>
        </p:nvSpPr>
        <p:spPr>
          <a:xfrm>
            <a:off x="4398433" y="1630250"/>
            <a:ext cx="6682767" cy="2057951"/>
          </a:xfrm>
        </p:spPr>
        <p:txBody>
          <a:bodyPr>
            <a:normAutofit/>
          </a:bodyPr>
          <a:lstStyle>
            <a:lvl1pPr marL="285750" indent="-285750" algn="l">
              <a:buClr>
                <a:srgbClr val="E31B23"/>
              </a:buClr>
              <a:buFont typeface="Wingdings" panose="05000000000000000000" pitchFamily="2" charset="2"/>
              <a:buChar char="§"/>
              <a:defRPr sz="1600" b="0">
                <a:latin typeface="+mj-lt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l-PL"/>
              <a:t>Kliknij, aby edytować styl wzorca tekstu</a:t>
            </a:r>
          </a:p>
        </p:txBody>
      </p:sp>
      <p:sp>
        <p:nvSpPr>
          <p:cNvPr id="2" name="Prostokąt 1"/>
          <p:cNvSpPr/>
          <p:nvPr userDrawn="1"/>
        </p:nvSpPr>
        <p:spPr>
          <a:xfrm>
            <a:off x="0" y="4310744"/>
            <a:ext cx="3945600" cy="2553269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800"/>
          </a:p>
        </p:txBody>
      </p:sp>
      <p:sp>
        <p:nvSpPr>
          <p:cNvPr id="13" name="Prostokąt 12"/>
          <p:cNvSpPr/>
          <p:nvPr userDrawn="1"/>
        </p:nvSpPr>
        <p:spPr>
          <a:xfrm>
            <a:off x="0" y="1630249"/>
            <a:ext cx="3945600" cy="2680494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800"/>
          </a:p>
        </p:txBody>
      </p:sp>
      <p:sp>
        <p:nvSpPr>
          <p:cNvPr id="15" name="Tytuł 1"/>
          <p:cNvSpPr txBox="1">
            <a:spLocks/>
          </p:cNvSpPr>
          <p:nvPr userDrawn="1"/>
        </p:nvSpPr>
        <p:spPr>
          <a:xfrm>
            <a:off x="952018" y="5548003"/>
            <a:ext cx="1647967" cy="2816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sz="1200">
                <a:latin typeface="+mn-lt"/>
                <a:cs typeface="Arial" panose="020B0604020202020204" pitchFamily="34" charset="0"/>
              </a:rPr>
              <a:t>foto</a:t>
            </a:r>
          </a:p>
        </p:txBody>
      </p:sp>
      <p:sp>
        <p:nvSpPr>
          <p:cNvPr id="16" name="Tytuł 1"/>
          <p:cNvSpPr txBox="1">
            <a:spLocks/>
          </p:cNvSpPr>
          <p:nvPr userDrawn="1"/>
        </p:nvSpPr>
        <p:spPr>
          <a:xfrm>
            <a:off x="952018" y="2714176"/>
            <a:ext cx="1647967" cy="2816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sz="1200">
                <a:latin typeface="+mn-lt"/>
                <a:cs typeface="Arial" panose="020B0604020202020204" pitchFamily="34" charset="0"/>
              </a:rPr>
              <a:t>foto</a:t>
            </a:r>
          </a:p>
        </p:txBody>
      </p:sp>
      <p:pic>
        <p:nvPicPr>
          <p:cNvPr id="10" name="Obraz 2" descr="Bez nazwy-10.pdf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308" t="31017" r="3411"/>
          <a:stretch/>
        </p:blipFill>
        <p:spPr bwMode="auto">
          <a:xfrm>
            <a:off x="4435200" y="396000"/>
            <a:ext cx="230400" cy="1132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Obraz 10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1" t="35113" r="12262" b="41183"/>
          <a:stretch/>
        </p:blipFill>
        <p:spPr>
          <a:xfrm>
            <a:off x="520033" y="411146"/>
            <a:ext cx="3888000" cy="656902"/>
          </a:xfrm>
          <a:prstGeom prst="rect">
            <a:avLst/>
          </a:prstGeom>
        </p:spPr>
      </p:pic>
      <p:sp>
        <p:nvSpPr>
          <p:cNvPr id="14" name="Tytuł 1"/>
          <p:cNvSpPr>
            <a:spLocks noGrp="1"/>
          </p:cNvSpPr>
          <p:nvPr>
            <p:ph type="ctrTitle"/>
          </p:nvPr>
        </p:nvSpPr>
        <p:spPr>
          <a:xfrm>
            <a:off x="4945634" y="536730"/>
            <a:ext cx="7169567" cy="281637"/>
          </a:xfrm>
        </p:spPr>
        <p:txBody>
          <a:bodyPr anchor="t">
            <a:noAutofit/>
          </a:bodyPr>
          <a:lstStyle>
            <a:lvl1pPr algn="l">
              <a:defRPr sz="1800" b="0"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pl-PL"/>
              <a:t>Kliknij, aby edytować styl</a:t>
            </a:r>
          </a:p>
        </p:txBody>
      </p:sp>
    </p:spTree>
    <p:extLst>
      <p:ext uri="{BB962C8B-B14F-4D97-AF65-F5344CB8AC3E}">
        <p14:creationId xmlns:p14="http://schemas.microsoft.com/office/powerpoint/2010/main" val="1164434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odtytuł 2"/>
          <p:cNvSpPr>
            <a:spLocks noGrp="1"/>
          </p:cNvSpPr>
          <p:nvPr>
            <p:ph type="subTitle" idx="1" hasCustomPrompt="1"/>
          </p:nvPr>
        </p:nvSpPr>
        <p:spPr>
          <a:xfrm>
            <a:off x="996648" y="2618438"/>
            <a:ext cx="5982552" cy="1655762"/>
          </a:xfrm>
        </p:spPr>
        <p:txBody>
          <a:bodyPr>
            <a:normAutofit/>
          </a:bodyPr>
          <a:lstStyle>
            <a:lvl1pPr marL="285750" indent="-285750" algn="l">
              <a:buClr>
                <a:srgbClr val="E31B23"/>
              </a:buClr>
              <a:buFont typeface="Wingdings" panose="05000000000000000000" pitchFamily="2" charset="2"/>
              <a:buChar char="§"/>
              <a:defRPr sz="1600" b="0">
                <a:latin typeface="+mj-lt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l-PL"/>
              <a:t>Kliknij, aby edytować styl wzorca tekstu</a:t>
            </a:r>
          </a:p>
        </p:txBody>
      </p:sp>
      <p:sp>
        <p:nvSpPr>
          <p:cNvPr id="2" name="Prostokąt 1"/>
          <p:cNvSpPr/>
          <p:nvPr userDrawn="1"/>
        </p:nvSpPr>
        <p:spPr>
          <a:xfrm>
            <a:off x="7276494" y="1490510"/>
            <a:ext cx="4915505" cy="263509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800"/>
          </a:p>
        </p:txBody>
      </p:sp>
      <p:sp>
        <p:nvSpPr>
          <p:cNvPr id="14" name="Prostokąt 13"/>
          <p:cNvSpPr/>
          <p:nvPr userDrawn="1"/>
        </p:nvSpPr>
        <p:spPr>
          <a:xfrm>
            <a:off x="7276493" y="4125600"/>
            <a:ext cx="4902160" cy="2735874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800"/>
          </a:p>
        </p:txBody>
      </p:sp>
      <p:sp>
        <p:nvSpPr>
          <p:cNvPr id="15" name="Tytuł 1"/>
          <p:cNvSpPr txBox="1">
            <a:spLocks/>
          </p:cNvSpPr>
          <p:nvPr userDrawn="1"/>
        </p:nvSpPr>
        <p:spPr>
          <a:xfrm>
            <a:off x="8910262" y="2578683"/>
            <a:ext cx="1647967" cy="2816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sz="1200">
                <a:latin typeface="+mn-lt"/>
                <a:cs typeface="Arial" panose="020B0604020202020204" pitchFamily="34" charset="0"/>
              </a:rPr>
              <a:t>foto</a:t>
            </a:r>
          </a:p>
        </p:txBody>
      </p:sp>
      <p:sp>
        <p:nvSpPr>
          <p:cNvPr id="17" name="Tytuł 1"/>
          <p:cNvSpPr txBox="1">
            <a:spLocks/>
          </p:cNvSpPr>
          <p:nvPr userDrawn="1"/>
        </p:nvSpPr>
        <p:spPr>
          <a:xfrm>
            <a:off x="8903590" y="5337142"/>
            <a:ext cx="1647967" cy="2816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sz="1200">
                <a:latin typeface="+mn-lt"/>
                <a:cs typeface="Arial" panose="020B0604020202020204" pitchFamily="34" charset="0"/>
              </a:rPr>
              <a:t>foto</a:t>
            </a:r>
          </a:p>
        </p:txBody>
      </p:sp>
      <p:sp>
        <p:nvSpPr>
          <p:cNvPr id="21" name="Tytuł 1"/>
          <p:cNvSpPr txBox="1">
            <a:spLocks/>
          </p:cNvSpPr>
          <p:nvPr userDrawn="1"/>
        </p:nvSpPr>
        <p:spPr>
          <a:xfrm>
            <a:off x="1" y="1490511"/>
            <a:ext cx="7276492" cy="457107"/>
          </a:xfrm>
          <a:prstGeom prst="rect">
            <a:avLst/>
          </a:prstGeom>
          <a:solidFill>
            <a:srgbClr val="E31B23"/>
          </a:solidFill>
        </p:spPr>
        <p:txBody>
          <a:bodyPr vert="horz" lIns="828000" tIns="108000" rIns="91440" bIns="45720" rtlCol="0" anchor="t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1800" b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Kliknij, aby edytować styl</a:t>
            </a:r>
          </a:p>
        </p:txBody>
      </p:sp>
      <p:pic>
        <p:nvPicPr>
          <p:cNvPr id="11" name="Obraz 2" descr="Bez nazwy-10.pdf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308" t="31017" r="3411"/>
          <a:stretch/>
        </p:blipFill>
        <p:spPr bwMode="auto">
          <a:xfrm>
            <a:off x="4435200" y="396000"/>
            <a:ext cx="230400" cy="1132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Obraz 12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1" t="35113" r="12262" b="41183"/>
          <a:stretch/>
        </p:blipFill>
        <p:spPr>
          <a:xfrm>
            <a:off x="520033" y="411146"/>
            <a:ext cx="3888000" cy="656902"/>
          </a:xfrm>
          <a:prstGeom prst="rect">
            <a:avLst/>
          </a:prstGeom>
        </p:spPr>
      </p:pic>
      <p:sp>
        <p:nvSpPr>
          <p:cNvPr id="16" name="Tytuł 1"/>
          <p:cNvSpPr>
            <a:spLocks noGrp="1"/>
          </p:cNvSpPr>
          <p:nvPr>
            <p:ph type="ctrTitle"/>
          </p:nvPr>
        </p:nvSpPr>
        <p:spPr>
          <a:xfrm>
            <a:off x="4945634" y="536730"/>
            <a:ext cx="7169567" cy="281637"/>
          </a:xfrm>
        </p:spPr>
        <p:txBody>
          <a:bodyPr anchor="t">
            <a:noAutofit/>
          </a:bodyPr>
          <a:lstStyle>
            <a:lvl1pPr algn="l">
              <a:defRPr sz="1800" b="0"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pl-PL"/>
              <a:t>Kliknij, aby edytować styl</a:t>
            </a:r>
          </a:p>
        </p:txBody>
      </p:sp>
    </p:spTree>
    <p:extLst>
      <p:ext uri="{BB962C8B-B14F-4D97-AF65-F5344CB8AC3E}">
        <p14:creationId xmlns:p14="http://schemas.microsoft.com/office/powerpoint/2010/main" val="2357733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odtytuł 2"/>
          <p:cNvSpPr>
            <a:spLocks noGrp="1"/>
          </p:cNvSpPr>
          <p:nvPr>
            <p:ph type="subTitle" idx="1" hasCustomPrompt="1"/>
          </p:nvPr>
        </p:nvSpPr>
        <p:spPr>
          <a:xfrm>
            <a:off x="996648" y="2618438"/>
            <a:ext cx="5982552" cy="1655762"/>
          </a:xfrm>
        </p:spPr>
        <p:txBody>
          <a:bodyPr>
            <a:normAutofit/>
          </a:bodyPr>
          <a:lstStyle>
            <a:lvl1pPr marL="285750" indent="-285750" algn="l">
              <a:buClr>
                <a:srgbClr val="E31B23"/>
              </a:buClr>
              <a:buFont typeface="Wingdings" panose="05000000000000000000" pitchFamily="2" charset="2"/>
              <a:buChar char="§"/>
              <a:defRPr sz="1600" b="0">
                <a:latin typeface="+mj-lt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l-PL"/>
              <a:t>Kliknij, aby edytować styl wzorca tekstu</a:t>
            </a:r>
          </a:p>
        </p:txBody>
      </p:sp>
      <p:sp>
        <p:nvSpPr>
          <p:cNvPr id="17" name="Tytuł 1"/>
          <p:cNvSpPr txBox="1">
            <a:spLocks/>
          </p:cNvSpPr>
          <p:nvPr userDrawn="1"/>
        </p:nvSpPr>
        <p:spPr>
          <a:xfrm>
            <a:off x="8903590" y="5337142"/>
            <a:ext cx="1647967" cy="2816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sz="1200">
                <a:latin typeface="+mn-lt"/>
              </a:rPr>
              <a:t>foto</a:t>
            </a:r>
          </a:p>
        </p:txBody>
      </p:sp>
      <p:sp>
        <p:nvSpPr>
          <p:cNvPr id="10" name="Tytuł 1"/>
          <p:cNvSpPr txBox="1">
            <a:spLocks/>
          </p:cNvSpPr>
          <p:nvPr userDrawn="1"/>
        </p:nvSpPr>
        <p:spPr>
          <a:xfrm>
            <a:off x="1" y="1439142"/>
            <a:ext cx="7053943" cy="457107"/>
          </a:xfrm>
          <a:prstGeom prst="rect">
            <a:avLst/>
          </a:prstGeom>
          <a:solidFill>
            <a:srgbClr val="E31B23"/>
          </a:solidFill>
        </p:spPr>
        <p:txBody>
          <a:bodyPr vert="horz" lIns="828000" tIns="108000" rIns="91440" bIns="45720" rtlCol="0" anchor="t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sz="1800">
              <a:solidFill>
                <a:schemeClr val="bg1"/>
              </a:solidFill>
            </a:endParaRPr>
          </a:p>
        </p:txBody>
      </p:sp>
      <p:sp>
        <p:nvSpPr>
          <p:cNvPr id="11" name="Symbol zastępczy tekstu 5"/>
          <p:cNvSpPr>
            <a:spLocks noGrp="1"/>
          </p:cNvSpPr>
          <p:nvPr>
            <p:ph type="body" sz="quarter" idx="11"/>
          </p:nvPr>
        </p:nvSpPr>
        <p:spPr>
          <a:xfrm>
            <a:off x="697361" y="1476743"/>
            <a:ext cx="5585883" cy="406715"/>
          </a:xfrm>
        </p:spPr>
        <p:txBody>
          <a:bodyPr>
            <a:normAutofit/>
          </a:bodyPr>
          <a:lstStyle>
            <a:lvl1pPr marL="0" indent="0">
              <a:buNone/>
              <a:defRPr lang="pl-PL" sz="1800" b="0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l-PL"/>
              <a:t>Kliknij, aby edytować style</a:t>
            </a:r>
          </a:p>
        </p:txBody>
      </p:sp>
      <p:sp>
        <p:nvSpPr>
          <p:cNvPr id="4" name="Symbol zastępczy obrazu online 3"/>
          <p:cNvSpPr>
            <a:spLocks noGrp="1"/>
          </p:cNvSpPr>
          <p:nvPr>
            <p:ph type="clipArt" sz="quarter" idx="12"/>
          </p:nvPr>
        </p:nvSpPr>
        <p:spPr>
          <a:xfrm>
            <a:off x="7236342" y="1439863"/>
            <a:ext cx="4955657" cy="2616200"/>
          </a:xfrm>
        </p:spPr>
        <p:txBody>
          <a:bodyPr/>
          <a:lstStyle>
            <a:lvl1pPr>
              <a:defRPr>
                <a:latin typeface="+mn-lt"/>
                <a:cs typeface="Arial" panose="020B0604020202020204" pitchFamily="34" charset="0"/>
              </a:defRPr>
            </a:lvl1pPr>
          </a:lstStyle>
          <a:p>
            <a:endParaRPr lang="pl-PL"/>
          </a:p>
        </p:txBody>
      </p:sp>
      <p:sp>
        <p:nvSpPr>
          <p:cNvPr id="16" name="Symbol zastępczy obrazu online 3"/>
          <p:cNvSpPr>
            <a:spLocks noGrp="1"/>
          </p:cNvSpPr>
          <p:nvPr>
            <p:ph type="clipArt" sz="quarter" idx="13"/>
          </p:nvPr>
        </p:nvSpPr>
        <p:spPr>
          <a:xfrm>
            <a:off x="7216938" y="4134339"/>
            <a:ext cx="4955657" cy="2712365"/>
          </a:xfrm>
        </p:spPr>
        <p:txBody>
          <a:bodyPr/>
          <a:lstStyle>
            <a:lvl1pPr>
              <a:defRPr>
                <a:latin typeface="+mn-lt"/>
                <a:cs typeface="Arial" panose="020B0604020202020204" pitchFamily="34" charset="0"/>
              </a:defRPr>
            </a:lvl1pPr>
          </a:lstStyle>
          <a:p>
            <a:endParaRPr lang="pl-PL"/>
          </a:p>
        </p:txBody>
      </p:sp>
      <p:pic>
        <p:nvPicPr>
          <p:cNvPr id="14" name="Obraz 2" descr="Bez nazwy-10.pdf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308" t="31017" r="3411"/>
          <a:stretch/>
        </p:blipFill>
        <p:spPr bwMode="auto">
          <a:xfrm>
            <a:off x="4435200" y="396000"/>
            <a:ext cx="230400" cy="1132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Obraz 1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1" t="35113" r="12262" b="41183"/>
          <a:stretch/>
        </p:blipFill>
        <p:spPr>
          <a:xfrm>
            <a:off x="520033" y="411146"/>
            <a:ext cx="3888000" cy="656902"/>
          </a:xfrm>
          <a:prstGeom prst="rect">
            <a:avLst/>
          </a:prstGeom>
        </p:spPr>
      </p:pic>
      <p:sp>
        <p:nvSpPr>
          <p:cNvPr id="18" name="Tytuł 1"/>
          <p:cNvSpPr>
            <a:spLocks noGrp="1"/>
          </p:cNvSpPr>
          <p:nvPr>
            <p:ph type="ctrTitle"/>
          </p:nvPr>
        </p:nvSpPr>
        <p:spPr>
          <a:xfrm>
            <a:off x="4945634" y="536730"/>
            <a:ext cx="7169567" cy="281637"/>
          </a:xfrm>
        </p:spPr>
        <p:txBody>
          <a:bodyPr anchor="t">
            <a:noAutofit/>
          </a:bodyPr>
          <a:lstStyle>
            <a:lvl1pPr algn="l">
              <a:defRPr sz="1800" b="0"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pl-PL"/>
              <a:t>Kliknij, aby edytować styl</a:t>
            </a:r>
          </a:p>
        </p:txBody>
      </p:sp>
    </p:spTree>
    <p:extLst>
      <p:ext uri="{BB962C8B-B14F-4D97-AF65-F5344CB8AC3E}">
        <p14:creationId xmlns:p14="http://schemas.microsoft.com/office/powerpoint/2010/main" val="13739009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krąglony prostokąt 12"/>
          <p:cNvSpPr/>
          <p:nvPr/>
        </p:nvSpPr>
        <p:spPr>
          <a:xfrm>
            <a:off x="2071016" y="4163012"/>
            <a:ext cx="8285811" cy="974838"/>
          </a:xfrm>
          <a:prstGeom prst="roundRect">
            <a:avLst/>
          </a:prstGeom>
          <a:solidFill>
            <a:srgbClr val="003767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7" name="Zaokrąglony prostokąt 15"/>
          <p:cNvSpPr/>
          <p:nvPr/>
        </p:nvSpPr>
        <p:spPr>
          <a:xfrm>
            <a:off x="2057269" y="2281289"/>
            <a:ext cx="8285811" cy="861477"/>
          </a:xfrm>
          <a:prstGeom prst="roundRect">
            <a:avLst/>
          </a:prstGeom>
          <a:solidFill>
            <a:srgbClr val="003767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0" name="Zaokrąglony prostokąt 18"/>
          <p:cNvSpPr/>
          <p:nvPr/>
        </p:nvSpPr>
        <p:spPr>
          <a:xfrm>
            <a:off x="2064629" y="3239589"/>
            <a:ext cx="8285811" cy="814387"/>
          </a:xfrm>
          <a:prstGeom prst="roundRect">
            <a:avLst/>
          </a:prstGeom>
          <a:solidFill>
            <a:srgbClr val="003767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3" name="Zaokrąglony prostokąt 21"/>
          <p:cNvSpPr/>
          <p:nvPr/>
        </p:nvSpPr>
        <p:spPr>
          <a:xfrm>
            <a:off x="2057269" y="1301624"/>
            <a:ext cx="8285811" cy="875428"/>
          </a:xfrm>
          <a:prstGeom prst="roundRect">
            <a:avLst/>
          </a:prstGeom>
          <a:solidFill>
            <a:srgbClr val="003767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6" name="Zaokrąglony prostokąt 24"/>
          <p:cNvSpPr/>
          <p:nvPr userDrawn="1"/>
        </p:nvSpPr>
        <p:spPr>
          <a:xfrm>
            <a:off x="2054083" y="5250193"/>
            <a:ext cx="8285811" cy="875428"/>
          </a:xfrm>
          <a:prstGeom prst="roundRect">
            <a:avLst/>
          </a:prstGeom>
          <a:solidFill>
            <a:srgbClr val="003767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" name="Symbol zastępczy tekstu 2"/>
          <p:cNvSpPr>
            <a:spLocks noGrp="1"/>
          </p:cNvSpPr>
          <p:nvPr>
            <p:ph type="body" sz="quarter" idx="10"/>
          </p:nvPr>
        </p:nvSpPr>
        <p:spPr>
          <a:xfrm>
            <a:off x="2448168" y="1579565"/>
            <a:ext cx="6555317" cy="4619625"/>
          </a:xfrm>
        </p:spPr>
        <p:txBody>
          <a:bodyPr>
            <a:normAutofit/>
          </a:bodyPr>
          <a:lstStyle>
            <a:lvl1pPr marL="0" marR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l-PL"/>
              <a:t>Kliknij, aby edytować style wzorca tekstu</a:t>
            </a:r>
          </a:p>
          <a:p>
            <a:pPr lvl="0"/>
            <a:endParaRPr lang="pl-PL"/>
          </a:p>
          <a:p>
            <a:pPr lvl="0"/>
            <a:endParaRPr lang="pl-PL"/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l-PL"/>
              <a:t>Kliknij, aby edytować style wzorca tekstu</a:t>
            </a:r>
          </a:p>
          <a:p>
            <a:pPr lvl="0"/>
            <a:endParaRPr lang="pl-PL"/>
          </a:p>
          <a:p>
            <a:pPr lvl="0"/>
            <a:endParaRPr lang="pl-PL"/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l-PL"/>
              <a:t>Kliknij, aby edytować style wzorca tekstu</a:t>
            </a:r>
          </a:p>
          <a:p>
            <a:pPr lvl="0"/>
            <a:endParaRPr lang="pl-PL"/>
          </a:p>
          <a:p>
            <a:pPr lvl="0"/>
            <a:endParaRPr lang="pl-PL"/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l-PL"/>
              <a:t>Kliknij, aby edytować style wzorca tekstu</a:t>
            </a:r>
          </a:p>
          <a:p>
            <a:pPr lvl="0"/>
            <a:endParaRPr lang="pl-PL"/>
          </a:p>
          <a:p>
            <a:pPr lvl="0"/>
            <a:endParaRPr lang="pl-PL"/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l-PL"/>
              <a:t>Kliknij, aby edytować style wzorca tekstu</a:t>
            </a:r>
          </a:p>
        </p:txBody>
      </p:sp>
      <p:sp>
        <p:nvSpPr>
          <p:cNvPr id="10" name="Tytuł 1"/>
          <p:cNvSpPr>
            <a:spLocks noGrp="1"/>
          </p:cNvSpPr>
          <p:nvPr>
            <p:ph type="ctrTitle" hasCustomPrompt="1"/>
          </p:nvPr>
        </p:nvSpPr>
        <p:spPr>
          <a:xfrm>
            <a:off x="4945634" y="536730"/>
            <a:ext cx="7707167" cy="281637"/>
          </a:xfrm>
        </p:spPr>
        <p:txBody>
          <a:bodyPr anchor="t">
            <a:noAutofit/>
          </a:bodyPr>
          <a:lstStyle>
            <a:lvl1pPr algn="l">
              <a:defRPr sz="1800" b="0"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pl-PL"/>
              <a:t>Podsumowanie</a:t>
            </a:r>
          </a:p>
        </p:txBody>
      </p:sp>
      <p:pic>
        <p:nvPicPr>
          <p:cNvPr id="11" name="Obraz 2" descr="Bez nazwy-10.pdf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308" t="31017" r="3411"/>
          <a:stretch/>
        </p:blipFill>
        <p:spPr bwMode="auto">
          <a:xfrm>
            <a:off x="4435200" y="396000"/>
            <a:ext cx="230400" cy="1132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Obraz 11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1" t="35113" r="12262" b="41183"/>
          <a:stretch/>
        </p:blipFill>
        <p:spPr>
          <a:xfrm>
            <a:off x="520033" y="411146"/>
            <a:ext cx="3888000" cy="656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777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8400" y="2327575"/>
            <a:ext cx="5859203" cy="2560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636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50342D-BFEB-4330-B4F3-C064C2945100}" type="datetimeFigureOut">
              <a:rPr lang="pl-PL" smtClean="0"/>
              <a:t>07.06.2021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8E4E4C-188F-43B4-9E25-398DACDF141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90792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5" r:id="rId2"/>
    <p:sldLayoutId id="2147483688" r:id="rId3"/>
    <p:sldLayoutId id="2147483701" r:id="rId4"/>
    <p:sldLayoutId id="2147483702" r:id="rId5"/>
    <p:sldLayoutId id="2147483699" r:id="rId6"/>
    <p:sldLayoutId id="2147483703" r:id="rId7"/>
    <p:sldLayoutId id="2147483687" r:id="rId8"/>
    <p:sldLayoutId id="2147483700" r:id="rId9"/>
    <p:sldLayoutId id="2147483697" r:id="rId10"/>
    <p:sldLayoutId id="2147483705" r:id="rId11"/>
    <p:sldLayoutId id="2147483704" r:id="rId12"/>
    <p:sldLayoutId id="2147483698" r:id="rId13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9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13.pn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2.jp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26.jpe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12.png"/><Relationship Id="rId7" Type="http://schemas.openxmlformats.org/officeDocument/2006/relationships/image" Target="../media/image2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>
            <a:extLst>
              <a:ext uri="{FF2B5EF4-FFF2-40B4-BE49-F238E27FC236}">
                <a16:creationId xmlns:a16="http://schemas.microsoft.com/office/drawing/2014/main" id="{07065404-B1B9-4BE1-99CC-FEF2DAB1BBFF}"/>
              </a:ext>
            </a:extLst>
          </p:cNvPr>
          <p:cNvSpPr/>
          <p:nvPr/>
        </p:nvSpPr>
        <p:spPr>
          <a:xfrm>
            <a:off x="3970330" y="382559"/>
            <a:ext cx="4379263" cy="3065547"/>
          </a:xfrm>
          <a:prstGeom prst="rect">
            <a:avLst/>
          </a:prstGeom>
          <a:solidFill>
            <a:srgbClr val="003767"/>
          </a:solidFill>
          <a:ln>
            <a:solidFill>
              <a:srgbClr val="0037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2400" b="0" i="1" dirty="0">
                <a:latin typeface="Arial" panose="020B0604020202020204" pitchFamily="34" charset="0"/>
                <a:cs typeface="Arial" panose="020B0604020202020204" pitchFamily="34" charset="0"/>
              </a:rPr>
              <a:t>Utworzenie stanowiska symulującego działanie sieci 4G-LTE </a:t>
            </a:r>
            <a:br>
              <a:rPr lang="pl-PL" sz="2400" b="0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2400" b="0" i="1" dirty="0">
                <a:latin typeface="Arial" panose="020B0604020202020204" pitchFamily="34" charset="0"/>
                <a:cs typeface="Arial" panose="020B0604020202020204" pitchFamily="34" charset="0"/>
              </a:rPr>
              <a:t>oraz narzędzi ingerujących w przesyłane dane pakietowe.</a:t>
            </a:r>
            <a:endParaRPr lang="pl-PL" b="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ymbol zastępczy tekstu 2"/>
          <p:cNvSpPr>
            <a:spLocks noGrp="1"/>
          </p:cNvSpPr>
          <p:nvPr>
            <p:ph type="body" sz="quarter" idx="10"/>
          </p:nvPr>
        </p:nvSpPr>
        <p:spPr>
          <a:xfrm>
            <a:off x="172995" y="5319383"/>
            <a:ext cx="9782206" cy="136207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Autorzy:</a:t>
            </a:r>
          </a:p>
          <a:p>
            <a:pPr algn="l">
              <a:spcBef>
                <a:spcPts val="350"/>
              </a:spcBef>
            </a:pPr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inż. Michał Gronau (kierownik)</a:t>
            </a:r>
          </a:p>
          <a:p>
            <a:pPr algn="l">
              <a:spcBef>
                <a:spcPts val="350"/>
              </a:spcBef>
            </a:pPr>
            <a:r>
              <a:rPr lang="pl-PL" b="1" dirty="0">
                <a:latin typeface="Arial"/>
                <a:cs typeface="Arial"/>
              </a:rPr>
              <a:t>inż. Arkadiusz </a:t>
            </a:r>
            <a:r>
              <a:rPr lang="pl-PL" b="1" dirty="0" err="1">
                <a:latin typeface="Arial"/>
                <a:cs typeface="Arial"/>
              </a:rPr>
              <a:t>Bysewski</a:t>
            </a:r>
            <a:endParaRPr lang="pl-PL" b="1" dirty="0">
              <a:latin typeface="Arial"/>
              <a:cs typeface="Arial"/>
            </a:endParaRPr>
          </a:p>
          <a:p>
            <a:pPr algn="l">
              <a:spcBef>
                <a:spcPts val="350"/>
              </a:spcBef>
            </a:pPr>
            <a:r>
              <a:rPr lang="pl-PL" dirty="0">
                <a:latin typeface="Arial"/>
                <a:cs typeface="Arial"/>
              </a:rPr>
              <a:t>inż. Jakub Filipiak</a:t>
            </a:r>
          </a:p>
          <a:p>
            <a:pPr algn="l">
              <a:spcBef>
                <a:spcPts val="350"/>
              </a:spcBef>
            </a:pPr>
            <a:r>
              <a:rPr lang="pl-PL" b="1" dirty="0">
                <a:latin typeface="Arial"/>
                <a:cs typeface="Arial"/>
              </a:rPr>
              <a:t>inż. Kamil Kobierzyński</a:t>
            </a:r>
            <a:endParaRPr lang="pl-PL" dirty="0">
              <a:latin typeface="Arial"/>
              <a:cs typeface="Arial"/>
            </a:endParaRPr>
          </a:p>
          <a:p>
            <a:pPr algn="l">
              <a:spcBef>
                <a:spcPts val="350"/>
              </a:spcBef>
            </a:pPr>
            <a:r>
              <a:rPr lang="pl-PL" dirty="0">
                <a:latin typeface="Arial"/>
                <a:cs typeface="Arial"/>
              </a:rPr>
              <a:t>in</a:t>
            </a:r>
            <a:r>
              <a:rPr lang="pl-PL" b="1" dirty="0">
                <a:latin typeface="Arial"/>
                <a:cs typeface="Arial"/>
              </a:rPr>
              <a:t>ż. Adam Trzebiatowski</a:t>
            </a:r>
            <a:endParaRPr lang="pl-PL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7420773C-4F80-4920-93E7-6F0CA52C6E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4945"/>
          <a:stretch/>
        </p:blipFill>
        <p:spPr>
          <a:xfrm>
            <a:off x="3970330" y="701594"/>
            <a:ext cx="4244190" cy="1724042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15B415E5-7A8B-4309-BDBB-BE207FBD12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3017" y="2425636"/>
            <a:ext cx="2398816" cy="673640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45748389-9402-46DD-B5FA-C55E3F9217D2}"/>
              </a:ext>
            </a:extLst>
          </p:cNvPr>
          <p:cNvSpPr txBox="1"/>
          <p:nvPr/>
        </p:nvSpPr>
        <p:spPr>
          <a:xfrm>
            <a:off x="4674487" y="2286247"/>
            <a:ext cx="28358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/>
              <a:t>POLITECHNIKA</a:t>
            </a:r>
          </a:p>
          <a:p>
            <a:pPr algn="ctr"/>
            <a:r>
              <a:rPr lang="pl-PL" sz="3200" b="1" dirty="0"/>
              <a:t>GDAŃSKA</a:t>
            </a:r>
          </a:p>
        </p:txBody>
      </p:sp>
      <p:pic>
        <p:nvPicPr>
          <p:cNvPr id="9" name="Obraz 8">
            <a:extLst>
              <a:ext uri="{FF2B5EF4-FFF2-40B4-BE49-F238E27FC236}">
                <a16:creationId xmlns:a16="http://schemas.microsoft.com/office/drawing/2014/main" id="{0C90B516-222D-4EDC-B553-1F9D9FC5EF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471" y="253267"/>
            <a:ext cx="918060" cy="918060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82FAED1A-37DE-44D6-9464-514F88A942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1393" y="152531"/>
            <a:ext cx="790136" cy="1316894"/>
          </a:xfrm>
          <a:prstGeom prst="rect">
            <a:avLst/>
          </a:prstGeom>
        </p:spPr>
      </p:pic>
      <p:sp>
        <p:nvSpPr>
          <p:cNvPr id="12" name="Tytuł 1">
            <a:extLst>
              <a:ext uri="{FF2B5EF4-FFF2-40B4-BE49-F238E27FC236}">
                <a16:creationId xmlns:a16="http://schemas.microsoft.com/office/drawing/2014/main" id="{8C8BE013-1AB0-4BC7-BE9B-281FA9087301}"/>
              </a:ext>
            </a:extLst>
          </p:cNvPr>
          <p:cNvSpPr txBox="1">
            <a:spLocks/>
          </p:cNvSpPr>
          <p:nvPr/>
        </p:nvSpPr>
        <p:spPr>
          <a:xfrm>
            <a:off x="0" y="4007569"/>
            <a:ext cx="12192000" cy="5703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600" b="1" kern="1200" cap="none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pl-PL" sz="3200" dirty="0"/>
              <a:t>PROJEKT BADAWCZY – PREZENTACJA</a:t>
            </a:r>
            <a:endParaRPr lang="pl-PL" sz="3200" b="0" i="1" dirty="0"/>
          </a:p>
        </p:txBody>
      </p:sp>
    </p:spTree>
    <p:extLst>
      <p:ext uri="{BB962C8B-B14F-4D97-AF65-F5344CB8AC3E}">
        <p14:creationId xmlns:p14="http://schemas.microsoft.com/office/powerpoint/2010/main" val="95986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945634" y="612396"/>
            <a:ext cx="7169567" cy="496818"/>
          </a:xfrm>
        </p:spPr>
        <p:txBody>
          <a:bodyPr>
            <a:normAutofit/>
          </a:bodyPr>
          <a:lstStyle/>
          <a:p>
            <a:r>
              <a:rPr lang="pl-PL" dirty="0">
                <a:ea typeface="+mj-lt"/>
                <a:cs typeface="+mj-lt"/>
              </a:rPr>
              <a:t>Symulacyjna analiza bezpieczeństwa sieci 4G-LTE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2551103"/>
            <a:ext cx="9144000" cy="3323443"/>
          </a:xfrm>
        </p:spPr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pl-PL" sz="2000" dirty="0"/>
              <a:t>Cel projektu badawczego.</a:t>
            </a:r>
          </a:p>
          <a:p>
            <a:pPr marL="342900" indent="-342900">
              <a:buFont typeface="+mj-lt"/>
              <a:buAutoNum type="arabicPeriod"/>
            </a:pPr>
            <a:r>
              <a:rPr lang="pl-PL" sz="2000" dirty="0"/>
              <a:t>Harmonogram projektu badawczego. Podział pracy.</a:t>
            </a:r>
          </a:p>
          <a:p>
            <a:pPr marL="342900" indent="-342900">
              <a:buFont typeface="+mj-lt"/>
              <a:buAutoNum type="arabicPeriod"/>
            </a:pPr>
            <a:r>
              <a:rPr lang="pl-PL" sz="2000" dirty="0"/>
              <a:t>Efekty prac zespołu.</a:t>
            </a:r>
          </a:p>
          <a:p>
            <a:pPr marL="342900" indent="-342900">
              <a:buFont typeface="+mj-lt"/>
              <a:buAutoNum type="arabicPeriod"/>
            </a:pPr>
            <a:r>
              <a:rPr lang="pl-PL" sz="2000" dirty="0"/>
              <a:t>Napotkane problemy podczas realizacji prac projektowych.</a:t>
            </a:r>
          </a:p>
          <a:p>
            <a:pPr marL="342900" indent="-342900">
              <a:buFont typeface="+mj-lt"/>
              <a:buAutoNum type="arabicPeriod"/>
            </a:pPr>
            <a:r>
              <a:rPr lang="pl-PL" sz="2000" dirty="0"/>
              <a:t>Wnioski i dalsze prace badawcze. Podsumowanie.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pl-PL" dirty="0"/>
              <a:t>Plan prezentacji</a:t>
            </a:r>
          </a:p>
        </p:txBody>
      </p:sp>
      <p:pic>
        <p:nvPicPr>
          <p:cNvPr id="14" name="Obraz 13">
            <a:extLst>
              <a:ext uri="{FF2B5EF4-FFF2-40B4-BE49-F238E27FC236}">
                <a16:creationId xmlns:a16="http://schemas.microsoft.com/office/drawing/2014/main" id="{233309C1-5A94-4DC9-90E0-2FB20E881E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71D6404C-8CB9-47B4-A0BF-B8AE2678DA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sp>
        <p:nvSpPr>
          <p:cNvPr id="9" name="Prostokąt 8">
            <a:extLst>
              <a:ext uri="{FF2B5EF4-FFF2-40B4-BE49-F238E27FC236}">
                <a16:creationId xmlns:a16="http://schemas.microsoft.com/office/drawing/2014/main" id="{00D1EC55-C7E9-486C-BA08-A1490C0C515E}"/>
              </a:ext>
            </a:extLst>
          </p:cNvPr>
          <p:cNvSpPr/>
          <p:nvPr/>
        </p:nvSpPr>
        <p:spPr>
          <a:xfrm>
            <a:off x="2006776" y="388616"/>
            <a:ext cx="2510577" cy="859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B091B140-BF60-4EF5-AD5F-8398F7C9AE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6719"/>
          <a:stretch/>
        </p:blipFill>
        <p:spPr>
          <a:xfrm>
            <a:off x="697361" y="235304"/>
            <a:ext cx="1393949" cy="995830"/>
          </a:xfrm>
          <a:prstGeom prst="rect">
            <a:avLst/>
          </a:prstGeom>
        </p:spPr>
      </p:pic>
      <p:sp>
        <p:nvSpPr>
          <p:cNvPr id="13" name="pole tekstowe 12">
            <a:extLst>
              <a:ext uri="{FF2B5EF4-FFF2-40B4-BE49-F238E27FC236}">
                <a16:creationId xmlns:a16="http://schemas.microsoft.com/office/drawing/2014/main" id="{5CE151BA-F580-4D61-82FD-8D1CDF0E0984}"/>
              </a:ext>
            </a:extLst>
          </p:cNvPr>
          <p:cNvSpPr txBox="1"/>
          <p:nvPr/>
        </p:nvSpPr>
        <p:spPr>
          <a:xfrm>
            <a:off x="2019537" y="474488"/>
            <a:ext cx="1904691" cy="6347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</a:pPr>
            <a:r>
              <a:rPr lang="pl-PL" sz="2100" b="1" dirty="0"/>
              <a:t>POLITECHNIKA</a:t>
            </a:r>
          </a:p>
          <a:p>
            <a:pPr>
              <a:lnSpc>
                <a:spcPts val="2100"/>
              </a:lnSpc>
            </a:pPr>
            <a:r>
              <a:rPr lang="pl-PL" sz="2100" b="1" dirty="0"/>
              <a:t>GDAŃSKA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34EA3445-2F2C-4E6C-BA34-ECBA555D5D5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47231"/>
            <a:ext cx="1340109" cy="1121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4139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945634" y="612396"/>
            <a:ext cx="7169567" cy="496818"/>
          </a:xfrm>
        </p:spPr>
        <p:txBody>
          <a:bodyPr>
            <a:normAutofit/>
          </a:bodyPr>
          <a:lstStyle/>
          <a:p>
            <a:r>
              <a:rPr lang="pl-PL" dirty="0">
                <a:ea typeface="+mj-lt"/>
                <a:cs typeface="+mj-lt"/>
              </a:rPr>
              <a:t>Symulacyjna analiza bezpieczeństwa sieci 4G-LTE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2551103"/>
            <a:ext cx="9144000" cy="45090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2000" dirty="0"/>
              <a:t>Cel projektu:</a:t>
            </a:r>
          </a:p>
          <a:p>
            <a:pPr marL="0" indent="0" algn="just">
              <a:buNone/>
            </a:pPr>
            <a:r>
              <a:rPr lang="pl-PL" sz="2000" dirty="0"/>
              <a:t>Celem projektu jest zweryfikowanie możliwości zaburzenia przesyłania danych pakietowych, w tym podczas transmisji </a:t>
            </a:r>
            <a:r>
              <a:rPr lang="pl-PL" sz="2000" dirty="0" err="1"/>
              <a:t>VoLTE</a:t>
            </a:r>
            <a:r>
              <a:rPr lang="pl-PL" sz="2000" dirty="0"/>
              <a:t>, stosując otwarte oprogramowanie symulujące działanie sieci 4G-LTE oraz narzędzia własne. Dodatkowo należy zaproponować metodę umożliwiającą wykrywanie anomalii w ruchu pakietów.</a:t>
            </a:r>
          </a:p>
          <a:p>
            <a:pPr marL="0" indent="0">
              <a:buNone/>
            </a:pPr>
            <a:endParaRPr lang="pl-PL" sz="2000" dirty="0"/>
          </a:p>
          <a:p>
            <a:pPr marL="0" indent="0" algn="just">
              <a:buNone/>
            </a:pPr>
            <a:r>
              <a:rPr lang="pl-PL" sz="2000" dirty="0"/>
              <a:t>Hipoteza badawcza:</a:t>
            </a:r>
          </a:p>
          <a:p>
            <a:pPr marL="0" indent="0" algn="just">
              <a:buNone/>
            </a:pPr>
            <a:r>
              <a:rPr lang="pl-PL" sz="2000" dirty="0"/>
              <a:t>Stosując dedykowane narzędzie możliwe jest zaburzenie sposobu przesyłania danych pakietowych w sieci 4G-LTE.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pl-PL" dirty="0"/>
              <a:t>Cel projektu badawczego</a:t>
            </a:r>
          </a:p>
        </p:txBody>
      </p:sp>
      <p:pic>
        <p:nvPicPr>
          <p:cNvPr id="14" name="Obraz 13">
            <a:extLst>
              <a:ext uri="{FF2B5EF4-FFF2-40B4-BE49-F238E27FC236}">
                <a16:creationId xmlns:a16="http://schemas.microsoft.com/office/drawing/2014/main" id="{233309C1-5A94-4DC9-90E0-2FB20E881E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71D6404C-8CB9-47B4-A0BF-B8AE2678DA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sp>
        <p:nvSpPr>
          <p:cNvPr id="9" name="Prostokąt 8">
            <a:extLst>
              <a:ext uri="{FF2B5EF4-FFF2-40B4-BE49-F238E27FC236}">
                <a16:creationId xmlns:a16="http://schemas.microsoft.com/office/drawing/2014/main" id="{00D1EC55-C7E9-486C-BA08-A1490C0C515E}"/>
              </a:ext>
            </a:extLst>
          </p:cNvPr>
          <p:cNvSpPr/>
          <p:nvPr/>
        </p:nvSpPr>
        <p:spPr>
          <a:xfrm>
            <a:off x="2006776" y="388616"/>
            <a:ext cx="2510577" cy="859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B091B140-BF60-4EF5-AD5F-8398F7C9AE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6719"/>
          <a:stretch/>
        </p:blipFill>
        <p:spPr>
          <a:xfrm>
            <a:off x="697361" y="235304"/>
            <a:ext cx="1393949" cy="995830"/>
          </a:xfrm>
          <a:prstGeom prst="rect">
            <a:avLst/>
          </a:prstGeom>
        </p:spPr>
      </p:pic>
      <p:sp>
        <p:nvSpPr>
          <p:cNvPr id="13" name="pole tekstowe 12">
            <a:extLst>
              <a:ext uri="{FF2B5EF4-FFF2-40B4-BE49-F238E27FC236}">
                <a16:creationId xmlns:a16="http://schemas.microsoft.com/office/drawing/2014/main" id="{5CE151BA-F580-4D61-82FD-8D1CDF0E0984}"/>
              </a:ext>
            </a:extLst>
          </p:cNvPr>
          <p:cNvSpPr txBox="1"/>
          <p:nvPr/>
        </p:nvSpPr>
        <p:spPr>
          <a:xfrm>
            <a:off x="2019537" y="474488"/>
            <a:ext cx="1904691" cy="6347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</a:pPr>
            <a:r>
              <a:rPr lang="pl-PL" sz="2100" b="1" dirty="0"/>
              <a:t>POLITECHNIKA</a:t>
            </a:r>
          </a:p>
          <a:p>
            <a:pPr>
              <a:lnSpc>
                <a:spcPts val="2100"/>
              </a:lnSpc>
            </a:pPr>
            <a:r>
              <a:rPr lang="pl-PL" sz="2100" b="1" dirty="0"/>
              <a:t>GDAŃSKA</a:t>
            </a:r>
          </a:p>
        </p:txBody>
      </p:sp>
      <p:pic>
        <p:nvPicPr>
          <p:cNvPr id="10" name="Obraz 9">
            <a:extLst>
              <a:ext uri="{FF2B5EF4-FFF2-40B4-BE49-F238E27FC236}">
                <a16:creationId xmlns:a16="http://schemas.microsoft.com/office/drawing/2014/main" id="{A6052850-F195-468A-96BC-17E3E910051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47231"/>
            <a:ext cx="1340109" cy="1121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7200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945634" y="612396"/>
            <a:ext cx="7169567" cy="496818"/>
          </a:xfrm>
        </p:spPr>
        <p:txBody>
          <a:bodyPr>
            <a:normAutofit/>
          </a:bodyPr>
          <a:lstStyle/>
          <a:p>
            <a:r>
              <a:rPr lang="pl-PL" dirty="0">
                <a:ea typeface="+mj-lt"/>
                <a:cs typeface="+mj-lt"/>
              </a:rPr>
              <a:t>Symulacyjna analiza bezpieczeństwa sieci 4G-LTE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2551103"/>
            <a:ext cx="9144000" cy="407159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l-PL" sz="2000" dirty="0"/>
              <a:t>Zadania do wykonania: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pl-PL" sz="2000" dirty="0"/>
              <a:t>Zapoznanie się ze sposobami realizacji transmisji danych w sieci 4G-LTE.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pl-PL" sz="2000" dirty="0"/>
              <a:t>Zaprojektowanie wektora ataku z wykorzystaniem opracowanej aplikacji po stronie użytkownika.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pl-PL" sz="2000" dirty="0"/>
              <a:t>Wytworzenie oprogramowania realizującego przechwycenie i modyfikację transmisji.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pl-PL" sz="2000" dirty="0"/>
              <a:t>Zaproponowanie metody umożliwiającej wykrycie anomalii transmisji danych pakietowych.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pl-PL" sz="2000" dirty="0"/>
              <a:t>Opracowanie aplikacji pełniącej rolę ochronną, przetestowanie jej funkcjonowania.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pl-PL" dirty="0"/>
              <a:t>Zadania do wykonania</a:t>
            </a:r>
          </a:p>
        </p:txBody>
      </p:sp>
      <p:pic>
        <p:nvPicPr>
          <p:cNvPr id="14" name="Obraz 13">
            <a:extLst>
              <a:ext uri="{FF2B5EF4-FFF2-40B4-BE49-F238E27FC236}">
                <a16:creationId xmlns:a16="http://schemas.microsoft.com/office/drawing/2014/main" id="{233309C1-5A94-4DC9-90E0-2FB20E881E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71D6404C-8CB9-47B4-A0BF-B8AE2678DA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sp>
        <p:nvSpPr>
          <p:cNvPr id="9" name="Prostokąt 8">
            <a:extLst>
              <a:ext uri="{FF2B5EF4-FFF2-40B4-BE49-F238E27FC236}">
                <a16:creationId xmlns:a16="http://schemas.microsoft.com/office/drawing/2014/main" id="{00D1EC55-C7E9-486C-BA08-A1490C0C515E}"/>
              </a:ext>
            </a:extLst>
          </p:cNvPr>
          <p:cNvSpPr/>
          <p:nvPr/>
        </p:nvSpPr>
        <p:spPr>
          <a:xfrm>
            <a:off x="2006776" y="388616"/>
            <a:ext cx="2510577" cy="859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B091B140-BF60-4EF5-AD5F-8398F7C9AE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6719"/>
          <a:stretch/>
        </p:blipFill>
        <p:spPr>
          <a:xfrm>
            <a:off x="697361" y="235304"/>
            <a:ext cx="1393949" cy="995830"/>
          </a:xfrm>
          <a:prstGeom prst="rect">
            <a:avLst/>
          </a:prstGeom>
        </p:spPr>
      </p:pic>
      <p:sp>
        <p:nvSpPr>
          <p:cNvPr id="13" name="pole tekstowe 12">
            <a:extLst>
              <a:ext uri="{FF2B5EF4-FFF2-40B4-BE49-F238E27FC236}">
                <a16:creationId xmlns:a16="http://schemas.microsoft.com/office/drawing/2014/main" id="{5CE151BA-F580-4D61-82FD-8D1CDF0E0984}"/>
              </a:ext>
            </a:extLst>
          </p:cNvPr>
          <p:cNvSpPr txBox="1"/>
          <p:nvPr/>
        </p:nvSpPr>
        <p:spPr>
          <a:xfrm>
            <a:off x="2019537" y="474488"/>
            <a:ext cx="1904691" cy="6347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</a:pPr>
            <a:r>
              <a:rPr lang="pl-PL" sz="2100" b="1" dirty="0"/>
              <a:t>POLITECHNIKA</a:t>
            </a:r>
          </a:p>
          <a:p>
            <a:pPr>
              <a:lnSpc>
                <a:spcPts val="2100"/>
              </a:lnSpc>
            </a:pPr>
            <a:r>
              <a:rPr lang="pl-PL" sz="2100" b="1" dirty="0"/>
              <a:t>GDAŃSKA</a:t>
            </a:r>
          </a:p>
        </p:txBody>
      </p:sp>
      <p:pic>
        <p:nvPicPr>
          <p:cNvPr id="10" name="Obraz 9">
            <a:extLst>
              <a:ext uri="{FF2B5EF4-FFF2-40B4-BE49-F238E27FC236}">
                <a16:creationId xmlns:a16="http://schemas.microsoft.com/office/drawing/2014/main" id="{B5EDB72C-2F97-4723-9431-1C844B4AD93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47231"/>
            <a:ext cx="1340109" cy="1121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9483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945634" y="612396"/>
            <a:ext cx="7169567" cy="496818"/>
          </a:xfrm>
        </p:spPr>
        <p:txBody>
          <a:bodyPr>
            <a:normAutofit/>
          </a:bodyPr>
          <a:lstStyle/>
          <a:p>
            <a:r>
              <a:rPr lang="pl-PL" dirty="0">
                <a:ea typeface="+mj-lt"/>
                <a:cs typeface="+mj-lt"/>
              </a:rPr>
              <a:t>Symulacyjna analiza bezpieczeństwa sieci 4G-LTE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2551103"/>
            <a:ext cx="9144000" cy="4159666"/>
          </a:xfrm>
        </p:spPr>
        <p:txBody>
          <a:bodyPr>
            <a:normAutofit/>
          </a:bodyPr>
          <a:lstStyle/>
          <a:p>
            <a:pPr algn="just"/>
            <a:r>
              <a:rPr lang="pl-PL" sz="2000" dirty="0"/>
              <a:t>Harmonogram został podzielony na 6 głównych części.</a:t>
            </a:r>
          </a:p>
          <a:p>
            <a:pPr algn="just"/>
            <a:r>
              <a:rPr lang="pl-PL" sz="2000" dirty="0"/>
              <a:t>4 zadania zostały przydzielone na 1. semestr roku akademickiego 2020/2021. Szczegółowo je opracowano i przydzielono każdemu z członków zespołu balansując obciążenie robocze każdej z osób.</a:t>
            </a:r>
          </a:p>
          <a:p>
            <a:pPr algn="just"/>
            <a:r>
              <a:rPr lang="pl-PL" sz="2000" dirty="0"/>
              <a:t>Koniec prac związanych z realizacją zadań projektowych przydzielonych na</a:t>
            </a:r>
            <a:br>
              <a:rPr lang="pl-PL" sz="2000" dirty="0"/>
            </a:br>
            <a:r>
              <a:rPr lang="pl-PL" sz="2000" dirty="0"/>
              <a:t>1. semestr przewidziano na 23 maja 2021 r.</a:t>
            </a:r>
          </a:p>
          <a:p>
            <a:pPr algn="just"/>
            <a:r>
              <a:rPr lang="pl-PL" sz="2000" dirty="0"/>
              <a:t>Harmonogram przeszedł 2-krotną aktualizację zadań i terminów w związku</a:t>
            </a:r>
            <a:br>
              <a:rPr lang="pl-PL" sz="2000" dirty="0"/>
            </a:br>
            <a:r>
              <a:rPr lang="pl-PL" sz="2000" dirty="0"/>
              <a:t>z uaktualnianiem wymogów formalnych projektu.</a:t>
            </a:r>
          </a:p>
          <a:p>
            <a:pPr algn="just"/>
            <a:endParaRPr lang="pl-PL" sz="200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pl-PL" dirty="0"/>
              <a:t>Harmonogram projektu badawczego</a:t>
            </a:r>
          </a:p>
        </p:txBody>
      </p:sp>
      <p:pic>
        <p:nvPicPr>
          <p:cNvPr id="14" name="Obraz 13">
            <a:extLst>
              <a:ext uri="{FF2B5EF4-FFF2-40B4-BE49-F238E27FC236}">
                <a16:creationId xmlns:a16="http://schemas.microsoft.com/office/drawing/2014/main" id="{233309C1-5A94-4DC9-90E0-2FB20E881E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71D6404C-8CB9-47B4-A0BF-B8AE2678DA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sp>
        <p:nvSpPr>
          <p:cNvPr id="9" name="Prostokąt 8">
            <a:extLst>
              <a:ext uri="{FF2B5EF4-FFF2-40B4-BE49-F238E27FC236}">
                <a16:creationId xmlns:a16="http://schemas.microsoft.com/office/drawing/2014/main" id="{00D1EC55-C7E9-486C-BA08-A1490C0C515E}"/>
              </a:ext>
            </a:extLst>
          </p:cNvPr>
          <p:cNvSpPr/>
          <p:nvPr/>
        </p:nvSpPr>
        <p:spPr>
          <a:xfrm>
            <a:off x="2006776" y="388616"/>
            <a:ext cx="2510577" cy="859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B091B140-BF60-4EF5-AD5F-8398F7C9AE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6719"/>
          <a:stretch/>
        </p:blipFill>
        <p:spPr>
          <a:xfrm>
            <a:off x="697361" y="235304"/>
            <a:ext cx="1393949" cy="995830"/>
          </a:xfrm>
          <a:prstGeom prst="rect">
            <a:avLst/>
          </a:prstGeom>
        </p:spPr>
      </p:pic>
      <p:sp>
        <p:nvSpPr>
          <p:cNvPr id="13" name="pole tekstowe 12">
            <a:extLst>
              <a:ext uri="{FF2B5EF4-FFF2-40B4-BE49-F238E27FC236}">
                <a16:creationId xmlns:a16="http://schemas.microsoft.com/office/drawing/2014/main" id="{5CE151BA-F580-4D61-82FD-8D1CDF0E0984}"/>
              </a:ext>
            </a:extLst>
          </p:cNvPr>
          <p:cNvSpPr txBox="1"/>
          <p:nvPr/>
        </p:nvSpPr>
        <p:spPr>
          <a:xfrm>
            <a:off x="2019537" y="474488"/>
            <a:ext cx="1904691" cy="6347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</a:pPr>
            <a:r>
              <a:rPr lang="pl-PL" sz="2100" b="1" dirty="0"/>
              <a:t>POLITECHNIKA</a:t>
            </a:r>
          </a:p>
          <a:p>
            <a:pPr>
              <a:lnSpc>
                <a:spcPts val="2100"/>
              </a:lnSpc>
            </a:pPr>
            <a:r>
              <a:rPr lang="pl-PL" sz="2100" b="1" dirty="0"/>
              <a:t>GDAŃSKA</a:t>
            </a:r>
          </a:p>
        </p:txBody>
      </p:sp>
      <p:pic>
        <p:nvPicPr>
          <p:cNvPr id="10" name="Obraz 9">
            <a:extLst>
              <a:ext uri="{FF2B5EF4-FFF2-40B4-BE49-F238E27FC236}">
                <a16:creationId xmlns:a16="http://schemas.microsoft.com/office/drawing/2014/main" id="{F5AD01C7-A971-4D11-BD18-CCB59BC3506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47231"/>
            <a:ext cx="1340109" cy="1121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458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945634" y="612396"/>
            <a:ext cx="7169567" cy="496818"/>
          </a:xfrm>
        </p:spPr>
        <p:txBody>
          <a:bodyPr>
            <a:normAutofit/>
          </a:bodyPr>
          <a:lstStyle/>
          <a:p>
            <a:r>
              <a:rPr lang="pl-PL" dirty="0">
                <a:ea typeface="+mj-lt"/>
                <a:cs typeface="+mj-lt"/>
              </a:rPr>
              <a:t>Symulacyjna analiza bezpieczeństwa sieci 4G-LTE</a:t>
            </a:r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quarter" idx="10"/>
          </p:nvPr>
        </p:nvSpPr>
        <p:spPr>
          <a:xfrm>
            <a:off x="697361" y="1687761"/>
            <a:ext cx="9047888" cy="406715"/>
          </a:xfrm>
        </p:spPr>
        <p:txBody>
          <a:bodyPr/>
          <a:lstStyle/>
          <a:p>
            <a:r>
              <a:rPr lang="pl-PL" dirty="0"/>
              <a:t>Podział zadań do wykonania – wykorzystanie aplikacji </a:t>
            </a:r>
            <a:r>
              <a:rPr lang="pl-PL" dirty="0" err="1"/>
              <a:t>Trello</a:t>
            </a:r>
            <a:endParaRPr lang="pl-PL" dirty="0"/>
          </a:p>
        </p:txBody>
      </p:sp>
      <p:pic>
        <p:nvPicPr>
          <p:cNvPr id="14" name="Obraz 13">
            <a:extLst>
              <a:ext uri="{FF2B5EF4-FFF2-40B4-BE49-F238E27FC236}">
                <a16:creationId xmlns:a16="http://schemas.microsoft.com/office/drawing/2014/main" id="{233309C1-5A94-4DC9-90E0-2FB20E881E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71D6404C-8CB9-47B4-A0BF-B8AE2678DA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sp>
        <p:nvSpPr>
          <p:cNvPr id="9" name="Prostokąt 8">
            <a:extLst>
              <a:ext uri="{FF2B5EF4-FFF2-40B4-BE49-F238E27FC236}">
                <a16:creationId xmlns:a16="http://schemas.microsoft.com/office/drawing/2014/main" id="{00D1EC55-C7E9-486C-BA08-A1490C0C515E}"/>
              </a:ext>
            </a:extLst>
          </p:cNvPr>
          <p:cNvSpPr/>
          <p:nvPr/>
        </p:nvSpPr>
        <p:spPr>
          <a:xfrm>
            <a:off x="2006776" y="388616"/>
            <a:ext cx="2510577" cy="859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B091B140-BF60-4EF5-AD5F-8398F7C9AE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6719"/>
          <a:stretch/>
        </p:blipFill>
        <p:spPr>
          <a:xfrm>
            <a:off x="697361" y="235304"/>
            <a:ext cx="1393949" cy="995830"/>
          </a:xfrm>
          <a:prstGeom prst="rect">
            <a:avLst/>
          </a:prstGeom>
        </p:spPr>
      </p:pic>
      <p:sp>
        <p:nvSpPr>
          <p:cNvPr id="13" name="pole tekstowe 12">
            <a:extLst>
              <a:ext uri="{FF2B5EF4-FFF2-40B4-BE49-F238E27FC236}">
                <a16:creationId xmlns:a16="http://schemas.microsoft.com/office/drawing/2014/main" id="{5CE151BA-F580-4D61-82FD-8D1CDF0E0984}"/>
              </a:ext>
            </a:extLst>
          </p:cNvPr>
          <p:cNvSpPr txBox="1"/>
          <p:nvPr/>
        </p:nvSpPr>
        <p:spPr>
          <a:xfrm>
            <a:off x="2019537" y="474488"/>
            <a:ext cx="1904691" cy="6347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</a:pPr>
            <a:r>
              <a:rPr lang="pl-PL" sz="2100" b="1" dirty="0"/>
              <a:t>POLITECHNIKA</a:t>
            </a:r>
          </a:p>
          <a:p>
            <a:pPr>
              <a:lnSpc>
                <a:spcPts val="2100"/>
              </a:lnSpc>
            </a:pPr>
            <a:r>
              <a:rPr lang="pl-PL" sz="2100" b="1" dirty="0"/>
              <a:t>GDAŃSKA</a:t>
            </a:r>
          </a:p>
        </p:txBody>
      </p:sp>
      <p:pic>
        <p:nvPicPr>
          <p:cNvPr id="10" name="Obraz 9">
            <a:extLst>
              <a:ext uri="{FF2B5EF4-FFF2-40B4-BE49-F238E27FC236}">
                <a16:creationId xmlns:a16="http://schemas.microsoft.com/office/drawing/2014/main" id="{F5AD01C7-A971-4D11-BD18-CCB59BC3506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47231"/>
            <a:ext cx="1340109" cy="1121952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348F5FCA-1975-446F-8FB5-644412A80C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2056" y="2377010"/>
            <a:ext cx="9047888" cy="4369336"/>
          </a:xfrm>
          <a:prstGeom prst="rect">
            <a:avLst/>
          </a:prstGeom>
        </p:spPr>
      </p:pic>
      <p:sp>
        <p:nvSpPr>
          <p:cNvPr id="12" name="Podtytuł 11">
            <a:extLst>
              <a:ext uri="{FF2B5EF4-FFF2-40B4-BE49-F238E27FC236}">
                <a16:creationId xmlns:a16="http://schemas.microsoft.com/office/drawing/2014/main" id="{B58C42CB-6385-4E9E-9004-C6970CA4427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59613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945634" y="612396"/>
            <a:ext cx="7169567" cy="496818"/>
          </a:xfrm>
        </p:spPr>
        <p:txBody>
          <a:bodyPr>
            <a:normAutofit/>
          </a:bodyPr>
          <a:lstStyle/>
          <a:p>
            <a:r>
              <a:rPr lang="pl-PL" dirty="0">
                <a:ea typeface="+mj-lt"/>
                <a:cs typeface="+mj-lt"/>
              </a:rPr>
              <a:t>Symulacyjna analiza bezpieczeństwa sieci 4G-LTE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2817297"/>
            <a:ext cx="9144000" cy="3222775"/>
          </a:xfrm>
        </p:spPr>
        <p:txBody>
          <a:bodyPr/>
          <a:lstStyle/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quarter" idx="10"/>
          </p:nvPr>
        </p:nvSpPr>
        <p:spPr>
          <a:xfrm>
            <a:off x="697361" y="1687761"/>
            <a:ext cx="10131060" cy="406715"/>
          </a:xfrm>
        </p:spPr>
        <p:txBody>
          <a:bodyPr/>
          <a:lstStyle/>
          <a:p>
            <a:r>
              <a:rPr lang="pl-PL" dirty="0"/>
              <a:t>Efekty prac zespołu – plan badań laboratoryjnych – eksperyment</a:t>
            </a:r>
          </a:p>
        </p:txBody>
      </p:sp>
      <p:pic>
        <p:nvPicPr>
          <p:cNvPr id="14" name="Obraz 13">
            <a:extLst>
              <a:ext uri="{FF2B5EF4-FFF2-40B4-BE49-F238E27FC236}">
                <a16:creationId xmlns:a16="http://schemas.microsoft.com/office/drawing/2014/main" id="{233309C1-5A94-4DC9-90E0-2FB20E881E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71D6404C-8CB9-47B4-A0BF-B8AE2678DA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sp>
        <p:nvSpPr>
          <p:cNvPr id="9" name="Prostokąt 8">
            <a:extLst>
              <a:ext uri="{FF2B5EF4-FFF2-40B4-BE49-F238E27FC236}">
                <a16:creationId xmlns:a16="http://schemas.microsoft.com/office/drawing/2014/main" id="{00D1EC55-C7E9-486C-BA08-A1490C0C515E}"/>
              </a:ext>
            </a:extLst>
          </p:cNvPr>
          <p:cNvSpPr/>
          <p:nvPr/>
        </p:nvSpPr>
        <p:spPr>
          <a:xfrm>
            <a:off x="2006776" y="388616"/>
            <a:ext cx="2510577" cy="859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B091B140-BF60-4EF5-AD5F-8398F7C9AE2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6719"/>
          <a:stretch/>
        </p:blipFill>
        <p:spPr>
          <a:xfrm>
            <a:off x="697361" y="235304"/>
            <a:ext cx="1393949" cy="995830"/>
          </a:xfrm>
          <a:prstGeom prst="rect">
            <a:avLst/>
          </a:prstGeom>
        </p:spPr>
      </p:pic>
      <p:sp>
        <p:nvSpPr>
          <p:cNvPr id="13" name="pole tekstowe 12">
            <a:extLst>
              <a:ext uri="{FF2B5EF4-FFF2-40B4-BE49-F238E27FC236}">
                <a16:creationId xmlns:a16="http://schemas.microsoft.com/office/drawing/2014/main" id="{5CE151BA-F580-4D61-82FD-8D1CDF0E0984}"/>
              </a:ext>
            </a:extLst>
          </p:cNvPr>
          <p:cNvSpPr txBox="1"/>
          <p:nvPr/>
        </p:nvSpPr>
        <p:spPr>
          <a:xfrm>
            <a:off x="2019537" y="474488"/>
            <a:ext cx="1904691" cy="6347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</a:pPr>
            <a:r>
              <a:rPr lang="pl-PL" sz="2100" b="1" dirty="0"/>
              <a:t>POLITECHNIKA</a:t>
            </a:r>
          </a:p>
          <a:p>
            <a:pPr>
              <a:lnSpc>
                <a:spcPts val="2100"/>
              </a:lnSpc>
            </a:pPr>
            <a:r>
              <a:rPr lang="pl-PL" sz="2100" b="1" dirty="0"/>
              <a:t>GDAŃSKA</a:t>
            </a:r>
          </a:p>
        </p:txBody>
      </p:sp>
      <p:pic>
        <p:nvPicPr>
          <p:cNvPr id="12" name="Obraz 11">
            <a:extLst>
              <a:ext uri="{FF2B5EF4-FFF2-40B4-BE49-F238E27FC236}">
                <a16:creationId xmlns:a16="http://schemas.microsoft.com/office/drawing/2014/main" id="{243AF27C-3FC7-439B-940A-AB6489CFC55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47231"/>
            <a:ext cx="1340109" cy="1121952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3C052A86-8159-44F8-9B68-2878EC8E896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98158" y="2296671"/>
            <a:ext cx="7995684" cy="4497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1833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945634" y="612396"/>
            <a:ext cx="7169567" cy="496818"/>
          </a:xfrm>
        </p:spPr>
        <p:txBody>
          <a:bodyPr>
            <a:normAutofit/>
          </a:bodyPr>
          <a:lstStyle/>
          <a:p>
            <a:r>
              <a:rPr lang="pl-PL" dirty="0">
                <a:ea typeface="+mj-lt"/>
                <a:cs typeface="+mj-lt"/>
              </a:rPr>
              <a:t>Symulacyjna analiza bezpieczeństwa sieci 4G-LTE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2817297"/>
            <a:ext cx="9144000" cy="3222775"/>
          </a:xfrm>
        </p:spPr>
        <p:txBody>
          <a:bodyPr/>
          <a:lstStyle/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quarter" idx="10"/>
          </p:nvPr>
        </p:nvSpPr>
        <p:spPr>
          <a:xfrm>
            <a:off x="697361" y="1687761"/>
            <a:ext cx="10438277" cy="406715"/>
          </a:xfrm>
        </p:spPr>
        <p:txBody>
          <a:bodyPr/>
          <a:lstStyle/>
          <a:p>
            <a:r>
              <a:rPr lang="pl-PL" dirty="0"/>
              <a:t>Efekty prac zespołu – plan badań laboratoryjnych – eksperyment</a:t>
            </a:r>
          </a:p>
        </p:txBody>
      </p:sp>
      <p:pic>
        <p:nvPicPr>
          <p:cNvPr id="14" name="Obraz 13">
            <a:extLst>
              <a:ext uri="{FF2B5EF4-FFF2-40B4-BE49-F238E27FC236}">
                <a16:creationId xmlns:a16="http://schemas.microsoft.com/office/drawing/2014/main" id="{233309C1-5A94-4DC9-90E0-2FB20E881E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71D6404C-8CB9-47B4-A0BF-B8AE2678DA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sp>
        <p:nvSpPr>
          <p:cNvPr id="9" name="Prostokąt 8">
            <a:extLst>
              <a:ext uri="{FF2B5EF4-FFF2-40B4-BE49-F238E27FC236}">
                <a16:creationId xmlns:a16="http://schemas.microsoft.com/office/drawing/2014/main" id="{00D1EC55-C7E9-486C-BA08-A1490C0C515E}"/>
              </a:ext>
            </a:extLst>
          </p:cNvPr>
          <p:cNvSpPr/>
          <p:nvPr/>
        </p:nvSpPr>
        <p:spPr>
          <a:xfrm>
            <a:off x="2006776" y="388616"/>
            <a:ext cx="2510577" cy="859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B091B140-BF60-4EF5-AD5F-8398F7C9AE2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6719"/>
          <a:stretch/>
        </p:blipFill>
        <p:spPr>
          <a:xfrm>
            <a:off x="697361" y="235304"/>
            <a:ext cx="1393949" cy="995830"/>
          </a:xfrm>
          <a:prstGeom prst="rect">
            <a:avLst/>
          </a:prstGeom>
        </p:spPr>
      </p:pic>
      <p:sp>
        <p:nvSpPr>
          <p:cNvPr id="13" name="pole tekstowe 12">
            <a:extLst>
              <a:ext uri="{FF2B5EF4-FFF2-40B4-BE49-F238E27FC236}">
                <a16:creationId xmlns:a16="http://schemas.microsoft.com/office/drawing/2014/main" id="{5CE151BA-F580-4D61-82FD-8D1CDF0E0984}"/>
              </a:ext>
            </a:extLst>
          </p:cNvPr>
          <p:cNvSpPr txBox="1"/>
          <p:nvPr/>
        </p:nvSpPr>
        <p:spPr>
          <a:xfrm>
            <a:off x="2019537" y="474488"/>
            <a:ext cx="1904691" cy="6347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</a:pPr>
            <a:r>
              <a:rPr lang="pl-PL" sz="2100" b="1" dirty="0"/>
              <a:t>POLITECHNIKA</a:t>
            </a:r>
          </a:p>
          <a:p>
            <a:pPr>
              <a:lnSpc>
                <a:spcPts val="2100"/>
              </a:lnSpc>
            </a:pPr>
            <a:r>
              <a:rPr lang="pl-PL" sz="2100" b="1" dirty="0"/>
              <a:t>GDAŃSKA</a:t>
            </a:r>
          </a:p>
        </p:txBody>
      </p:sp>
      <p:pic>
        <p:nvPicPr>
          <p:cNvPr id="12" name="Obraz 11">
            <a:extLst>
              <a:ext uri="{FF2B5EF4-FFF2-40B4-BE49-F238E27FC236}">
                <a16:creationId xmlns:a16="http://schemas.microsoft.com/office/drawing/2014/main" id="{DAB259CB-422A-4873-BAF7-85125DA44C3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47231"/>
            <a:ext cx="1340109" cy="1121952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043A5A90-BDA4-432F-A76A-269CA707659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59789" y="2328980"/>
            <a:ext cx="6786902" cy="442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6146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945634" y="612396"/>
            <a:ext cx="7169567" cy="496818"/>
          </a:xfrm>
        </p:spPr>
        <p:txBody>
          <a:bodyPr>
            <a:normAutofit/>
          </a:bodyPr>
          <a:lstStyle/>
          <a:p>
            <a:r>
              <a:rPr lang="pl-PL" dirty="0">
                <a:ea typeface="+mj-lt"/>
                <a:cs typeface="+mj-lt"/>
              </a:rPr>
              <a:t>Symulacyjna analiza bezpieczeństwa sieci 4G-LTE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2817297"/>
            <a:ext cx="9144000" cy="3222775"/>
          </a:xfrm>
        </p:spPr>
        <p:txBody>
          <a:bodyPr/>
          <a:lstStyle/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quarter" idx="10"/>
          </p:nvPr>
        </p:nvSpPr>
        <p:spPr>
          <a:xfrm>
            <a:off x="697361" y="1687761"/>
            <a:ext cx="8681531" cy="406715"/>
          </a:xfrm>
        </p:spPr>
        <p:txBody>
          <a:bodyPr/>
          <a:lstStyle/>
          <a:p>
            <a:r>
              <a:rPr lang="pl-PL" dirty="0"/>
              <a:t>Efekty prac zespołu – badanie pilotażowe – stanowisko badawcze</a:t>
            </a:r>
          </a:p>
        </p:txBody>
      </p:sp>
      <p:pic>
        <p:nvPicPr>
          <p:cNvPr id="14" name="Obraz 13">
            <a:extLst>
              <a:ext uri="{FF2B5EF4-FFF2-40B4-BE49-F238E27FC236}">
                <a16:creationId xmlns:a16="http://schemas.microsoft.com/office/drawing/2014/main" id="{233309C1-5A94-4DC9-90E0-2FB20E881E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71D6404C-8CB9-47B4-A0BF-B8AE2678DA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sp>
        <p:nvSpPr>
          <p:cNvPr id="9" name="Prostokąt 8">
            <a:extLst>
              <a:ext uri="{FF2B5EF4-FFF2-40B4-BE49-F238E27FC236}">
                <a16:creationId xmlns:a16="http://schemas.microsoft.com/office/drawing/2014/main" id="{00D1EC55-C7E9-486C-BA08-A1490C0C515E}"/>
              </a:ext>
            </a:extLst>
          </p:cNvPr>
          <p:cNvSpPr/>
          <p:nvPr/>
        </p:nvSpPr>
        <p:spPr>
          <a:xfrm>
            <a:off x="2006776" y="388616"/>
            <a:ext cx="2510577" cy="859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B091B140-BF60-4EF5-AD5F-8398F7C9AE2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6719"/>
          <a:stretch/>
        </p:blipFill>
        <p:spPr>
          <a:xfrm>
            <a:off x="697361" y="235304"/>
            <a:ext cx="1393949" cy="995830"/>
          </a:xfrm>
          <a:prstGeom prst="rect">
            <a:avLst/>
          </a:prstGeom>
        </p:spPr>
      </p:pic>
      <p:sp>
        <p:nvSpPr>
          <p:cNvPr id="13" name="pole tekstowe 12">
            <a:extLst>
              <a:ext uri="{FF2B5EF4-FFF2-40B4-BE49-F238E27FC236}">
                <a16:creationId xmlns:a16="http://schemas.microsoft.com/office/drawing/2014/main" id="{5CE151BA-F580-4D61-82FD-8D1CDF0E0984}"/>
              </a:ext>
            </a:extLst>
          </p:cNvPr>
          <p:cNvSpPr txBox="1"/>
          <p:nvPr/>
        </p:nvSpPr>
        <p:spPr>
          <a:xfrm>
            <a:off x="2019537" y="474488"/>
            <a:ext cx="1904691" cy="6347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</a:pPr>
            <a:r>
              <a:rPr lang="pl-PL" sz="2100" b="1" dirty="0"/>
              <a:t>POLITECHNIKA</a:t>
            </a:r>
          </a:p>
          <a:p>
            <a:pPr>
              <a:lnSpc>
                <a:spcPts val="2100"/>
              </a:lnSpc>
            </a:pPr>
            <a:r>
              <a:rPr lang="pl-PL" sz="2100" b="1" dirty="0"/>
              <a:t>GDAŃSKA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DC1DA623-1C87-4BEE-8DF2-B46F97F8187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93" y="2376789"/>
            <a:ext cx="5765173" cy="4323880"/>
          </a:xfrm>
          <a:prstGeom prst="rect">
            <a:avLst/>
          </a:prstGeom>
        </p:spPr>
      </p:pic>
      <p:pic>
        <p:nvPicPr>
          <p:cNvPr id="15" name="Obraz 14">
            <a:extLst>
              <a:ext uri="{FF2B5EF4-FFF2-40B4-BE49-F238E27FC236}">
                <a16:creationId xmlns:a16="http://schemas.microsoft.com/office/drawing/2014/main" id="{296DE07D-6173-4F93-BCF0-50400A3F5A3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87936" y="2376789"/>
            <a:ext cx="5765173" cy="4323879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105AA5B0-4AC3-450F-A217-7F8EB5D469A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47231"/>
            <a:ext cx="1340109" cy="1121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9995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945634" y="612396"/>
            <a:ext cx="7169567" cy="496818"/>
          </a:xfrm>
        </p:spPr>
        <p:txBody>
          <a:bodyPr>
            <a:normAutofit/>
          </a:bodyPr>
          <a:lstStyle/>
          <a:p>
            <a:r>
              <a:rPr lang="pl-PL" dirty="0">
                <a:ea typeface="+mj-lt"/>
                <a:cs typeface="+mj-lt"/>
              </a:rPr>
              <a:t>Symulacyjna analiza bezpieczeństwa sieci 4G-LTE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2817297"/>
            <a:ext cx="9144000" cy="3222775"/>
          </a:xfrm>
        </p:spPr>
        <p:txBody>
          <a:bodyPr/>
          <a:lstStyle/>
          <a:p>
            <a:pPr marL="0" indent="0">
              <a:buNone/>
            </a:pPr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quarter" idx="10"/>
          </p:nvPr>
        </p:nvSpPr>
        <p:spPr>
          <a:xfrm>
            <a:off x="697361" y="1687761"/>
            <a:ext cx="11076425" cy="406715"/>
          </a:xfrm>
        </p:spPr>
        <p:txBody>
          <a:bodyPr/>
          <a:lstStyle/>
          <a:p>
            <a:r>
              <a:rPr lang="pl-PL" dirty="0"/>
              <a:t>Efekty prac zespołu – dedykowana aplikacja zarządzająca przebiegiem ataków – wygląd</a:t>
            </a:r>
          </a:p>
        </p:txBody>
      </p:sp>
      <p:pic>
        <p:nvPicPr>
          <p:cNvPr id="14" name="Obraz 13">
            <a:extLst>
              <a:ext uri="{FF2B5EF4-FFF2-40B4-BE49-F238E27FC236}">
                <a16:creationId xmlns:a16="http://schemas.microsoft.com/office/drawing/2014/main" id="{233309C1-5A94-4DC9-90E0-2FB20E881E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71D6404C-8CB9-47B4-A0BF-B8AE2678DA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sp>
        <p:nvSpPr>
          <p:cNvPr id="9" name="Prostokąt 8">
            <a:extLst>
              <a:ext uri="{FF2B5EF4-FFF2-40B4-BE49-F238E27FC236}">
                <a16:creationId xmlns:a16="http://schemas.microsoft.com/office/drawing/2014/main" id="{00D1EC55-C7E9-486C-BA08-A1490C0C515E}"/>
              </a:ext>
            </a:extLst>
          </p:cNvPr>
          <p:cNvSpPr/>
          <p:nvPr/>
        </p:nvSpPr>
        <p:spPr>
          <a:xfrm>
            <a:off x="2006776" y="388616"/>
            <a:ext cx="2510577" cy="859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B091B140-BF60-4EF5-AD5F-8398F7C9AE2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6719"/>
          <a:stretch/>
        </p:blipFill>
        <p:spPr>
          <a:xfrm>
            <a:off x="697361" y="235304"/>
            <a:ext cx="1393949" cy="995830"/>
          </a:xfrm>
          <a:prstGeom prst="rect">
            <a:avLst/>
          </a:prstGeom>
        </p:spPr>
      </p:pic>
      <p:sp>
        <p:nvSpPr>
          <p:cNvPr id="13" name="pole tekstowe 12">
            <a:extLst>
              <a:ext uri="{FF2B5EF4-FFF2-40B4-BE49-F238E27FC236}">
                <a16:creationId xmlns:a16="http://schemas.microsoft.com/office/drawing/2014/main" id="{5CE151BA-F580-4D61-82FD-8D1CDF0E0984}"/>
              </a:ext>
            </a:extLst>
          </p:cNvPr>
          <p:cNvSpPr txBox="1"/>
          <p:nvPr/>
        </p:nvSpPr>
        <p:spPr>
          <a:xfrm>
            <a:off x="2019537" y="474488"/>
            <a:ext cx="1904691" cy="6347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</a:pPr>
            <a:r>
              <a:rPr lang="pl-PL" sz="2100" b="1" dirty="0"/>
              <a:t>POLITECHNIKA</a:t>
            </a:r>
          </a:p>
          <a:p>
            <a:pPr>
              <a:lnSpc>
                <a:spcPts val="2100"/>
              </a:lnSpc>
            </a:pPr>
            <a:r>
              <a:rPr lang="pl-PL" sz="2100" b="1" dirty="0"/>
              <a:t>GDAŃSKA</a:t>
            </a:r>
          </a:p>
        </p:txBody>
      </p:sp>
      <p:pic>
        <p:nvPicPr>
          <p:cNvPr id="19" name="Obraz 18">
            <a:extLst>
              <a:ext uri="{FF2B5EF4-FFF2-40B4-BE49-F238E27FC236}">
                <a16:creationId xmlns:a16="http://schemas.microsoft.com/office/drawing/2014/main" id="{95AB4653-2104-4291-875D-26D12F4879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87094" y="2397969"/>
            <a:ext cx="5417812" cy="4315429"/>
          </a:xfrm>
          <a:prstGeom prst="rect">
            <a:avLst/>
          </a:prstGeom>
        </p:spPr>
      </p:pic>
      <p:pic>
        <p:nvPicPr>
          <p:cNvPr id="15" name="Obraz 14">
            <a:extLst>
              <a:ext uri="{FF2B5EF4-FFF2-40B4-BE49-F238E27FC236}">
                <a16:creationId xmlns:a16="http://schemas.microsoft.com/office/drawing/2014/main" id="{63976FAB-B64D-46F9-BA1A-06A8E2CFA96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47231"/>
            <a:ext cx="1340109" cy="1121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0488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945634" y="612396"/>
            <a:ext cx="7169567" cy="496818"/>
          </a:xfrm>
        </p:spPr>
        <p:txBody>
          <a:bodyPr>
            <a:normAutofit/>
          </a:bodyPr>
          <a:lstStyle/>
          <a:p>
            <a:r>
              <a:rPr lang="pl-PL" dirty="0">
                <a:ea typeface="+mj-lt"/>
                <a:cs typeface="+mj-lt"/>
              </a:rPr>
              <a:t>Symulacyjna analiza bezpieczeństwa sieci 4G-LTE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2817297"/>
            <a:ext cx="9144000" cy="3222775"/>
          </a:xfrm>
        </p:spPr>
        <p:txBody>
          <a:bodyPr/>
          <a:lstStyle/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quarter" idx="10"/>
          </p:nvPr>
        </p:nvSpPr>
        <p:spPr>
          <a:xfrm>
            <a:off x="697361" y="1687761"/>
            <a:ext cx="8681531" cy="406715"/>
          </a:xfrm>
        </p:spPr>
        <p:txBody>
          <a:bodyPr/>
          <a:lstStyle/>
          <a:p>
            <a:r>
              <a:rPr lang="pl-PL" dirty="0"/>
              <a:t>Efekty prac zespołu – badanie pilotażowe – pomiar parametrów anten</a:t>
            </a:r>
          </a:p>
        </p:txBody>
      </p:sp>
      <p:pic>
        <p:nvPicPr>
          <p:cNvPr id="14" name="Obraz 13">
            <a:extLst>
              <a:ext uri="{FF2B5EF4-FFF2-40B4-BE49-F238E27FC236}">
                <a16:creationId xmlns:a16="http://schemas.microsoft.com/office/drawing/2014/main" id="{233309C1-5A94-4DC9-90E0-2FB20E881E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71D6404C-8CB9-47B4-A0BF-B8AE2678DA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sp>
        <p:nvSpPr>
          <p:cNvPr id="9" name="Prostokąt 8">
            <a:extLst>
              <a:ext uri="{FF2B5EF4-FFF2-40B4-BE49-F238E27FC236}">
                <a16:creationId xmlns:a16="http://schemas.microsoft.com/office/drawing/2014/main" id="{00D1EC55-C7E9-486C-BA08-A1490C0C515E}"/>
              </a:ext>
            </a:extLst>
          </p:cNvPr>
          <p:cNvSpPr/>
          <p:nvPr/>
        </p:nvSpPr>
        <p:spPr>
          <a:xfrm>
            <a:off x="2006776" y="388616"/>
            <a:ext cx="2510577" cy="859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B091B140-BF60-4EF5-AD5F-8398F7C9AE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6719"/>
          <a:stretch/>
        </p:blipFill>
        <p:spPr>
          <a:xfrm>
            <a:off x="697361" y="235304"/>
            <a:ext cx="1393949" cy="995830"/>
          </a:xfrm>
          <a:prstGeom prst="rect">
            <a:avLst/>
          </a:prstGeom>
        </p:spPr>
      </p:pic>
      <p:sp>
        <p:nvSpPr>
          <p:cNvPr id="13" name="pole tekstowe 12">
            <a:extLst>
              <a:ext uri="{FF2B5EF4-FFF2-40B4-BE49-F238E27FC236}">
                <a16:creationId xmlns:a16="http://schemas.microsoft.com/office/drawing/2014/main" id="{5CE151BA-F580-4D61-82FD-8D1CDF0E0984}"/>
              </a:ext>
            </a:extLst>
          </p:cNvPr>
          <p:cNvSpPr txBox="1"/>
          <p:nvPr/>
        </p:nvSpPr>
        <p:spPr>
          <a:xfrm>
            <a:off x="2019537" y="474488"/>
            <a:ext cx="1904691" cy="6347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</a:pPr>
            <a:r>
              <a:rPr lang="pl-PL" sz="2100" b="1" dirty="0"/>
              <a:t>POLITECHNIKA</a:t>
            </a:r>
          </a:p>
          <a:p>
            <a:pPr>
              <a:lnSpc>
                <a:spcPts val="2100"/>
              </a:lnSpc>
            </a:pPr>
            <a:r>
              <a:rPr lang="pl-PL" sz="2100" b="1" dirty="0"/>
              <a:t>GDAŃSKA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DC1DA623-1C87-4BEE-8DF2-B46F97F8187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94335" y="2352954"/>
            <a:ext cx="3242910" cy="4323880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4237C2F5-18AB-4935-8FBE-B8E295D238B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47231"/>
            <a:ext cx="1340109" cy="1121952"/>
          </a:xfrm>
          <a:prstGeom prst="rect">
            <a:avLst/>
          </a:prstGeom>
        </p:spPr>
      </p:pic>
      <p:pic>
        <p:nvPicPr>
          <p:cNvPr id="15" name="Obraz 14">
            <a:extLst>
              <a:ext uri="{FF2B5EF4-FFF2-40B4-BE49-F238E27FC236}">
                <a16:creationId xmlns:a16="http://schemas.microsoft.com/office/drawing/2014/main" id="{750613FE-BD44-414C-885B-A875DE5866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56215" y="2352954"/>
            <a:ext cx="6127770" cy="4346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5964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945634" y="612396"/>
            <a:ext cx="7169567" cy="496818"/>
          </a:xfrm>
        </p:spPr>
        <p:txBody>
          <a:bodyPr>
            <a:normAutofit/>
          </a:bodyPr>
          <a:lstStyle/>
          <a:p>
            <a:r>
              <a:rPr lang="pl-PL" dirty="0">
                <a:ea typeface="+mj-lt"/>
                <a:cs typeface="+mj-lt"/>
              </a:rPr>
              <a:t>Symulacyjna analiza bezpieczeństwa sieci 4G-LTE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2817297"/>
            <a:ext cx="9144000" cy="3222775"/>
          </a:xfrm>
        </p:spPr>
        <p:txBody>
          <a:bodyPr/>
          <a:lstStyle/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quarter" idx="10"/>
          </p:nvPr>
        </p:nvSpPr>
        <p:spPr>
          <a:xfrm>
            <a:off x="697361" y="1687761"/>
            <a:ext cx="9811889" cy="406715"/>
          </a:xfrm>
        </p:spPr>
        <p:txBody>
          <a:bodyPr/>
          <a:lstStyle/>
          <a:p>
            <a:r>
              <a:rPr lang="pl-PL" dirty="0"/>
              <a:t>Efekty prac zespołu – badanie pilotażowe – wyniki pomiarów widma radiowego (zakresy LTE)</a:t>
            </a:r>
          </a:p>
        </p:txBody>
      </p:sp>
      <p:pic>
        <p:nvPicPr>
          <p:cNvPr id="14" name="Obraz 13">
            <a:extLst>
              <a:ext uri="{FF2B5EF4-FFF2-40B4-BE49-F238E27FC236}">
                <a16:creationId xmlns:a16="http://schemas.microsoft.com/office/drawing/2014/main" id="{233309C1-5A94-4DC9-90E0-2FB20E881E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71D6404C-8CB9-47B4-A0BF-B8AE2678DA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sp>
        <p:nvSpPr>
          <p:cNvPr id="9" name="Prostokąt 8">
            <a:extLst>
              <a:ext uri="{FF2B5EF4-FFF2-40B4-BE49-F238E27FC236}">
                <a16:creationId xmlns:a16="http://schemas.microsoft.com/office/drawing/2014/main" id="{00D1EC55-C7E9-486C-BA08-A1490C0C515E}"/>
              </a:ext>
            </a:extLst>
          </p:cNvPr>
          <p:cNvSpPr/>
          <p:nvPr/>
        </p:nvSpPr>
        <p:spPr>
          <a:xfrm>
            <a:off x="2006776" y="388616"/>
            <a:ext cx="2510577" cy="859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B091B140-BF60-4EF5-AD5F-8398F7C9AE2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6719"/>
          <a:stretch/>
        </p:blipFill>
        <p:spPr>
          <a:xfrm>
            <a:off x="697361" y="235304"/>
            <a:ext cx="1393949" cy="995830"/>
          </a:xfrm>
          <a:prstGeom prst="rect">
            <a:avLst/>
          </a:prstGeom>
        </p:spPr>
      </p:pic>
      <p:sp>
        <p:nvSpPr>
          <p:cNvPr id="13" name="pole tekstowe 12">
            <a:extLst>
              <a:ext uri="{FF2B5EF4-FFF2-40B4-BE49-F238E27FC236}">
                <a16:creationId xmlns:a16="http://schemas.microsoft.com/office/drawing/2014/main" id="{5CE151BA-F580-4D61-82FD-8D1CDF0E0984}"/>
              </a:ext>
            </a:extLst>
          </p:cNvPr>
          <p:cNvSpPr txBox="1"/>
          <p:nvPr/>
        </p:nvSpPr>
        <p:spPr>
          <a:xfrm>
            <a:off x="2019537" y="474488"/>
            <a:ext cx="1904691" cy="6347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</a:pPr>
            <a:r>
              <a:rPr lang="pl-PL" sz="2100" b="1" dirty="0"/>
              <a:t>POLITECHNIKA</a:t>
            </a:r>
          </a:p>
          <a:p>
            <a:pPr>
              <a:lnSpc>
                <a:spcPts val="2100"/>
              </a:lnSpc>
            </a:pPr>
            <a:r>
              <a:rPr lang="pl-PL" sz="2100" b="1" dirty="0"/>
              <a:t>GDAŃSKA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A4913498-BE50-4318-A729-A41097339A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8546" y="2353390"/>
            <a:ext cx="5828099" cy="4372893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71910B87-A3D9-49B8-82F7-DA4F824475D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47231"/>
            <a:ext cx="1340109" cy="1121952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5A7B0EEA-0C66-4591-8A1B-D00DD9A8D05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38" y="2353390"/>
            <a:ext cx="5795218" cy="4372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8675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945634" y="612396"/>
            <a:ext cx="7169567" cy="496818"/>
          </a:xfrm>
        </p:spPr>
        <p:txBody>
          <a:bodyPr>
            <a:normAutofit/>
          </a:bodyPr>
          <a:lstStyle/>
          <a:p>
            <a:r>
              <a:rPr lang="pl-PL" dirty="0">
                <a:ea typeface="+mj-lt"/>
                <a:cs typeface="+mj-lt"/>
              </a:rPr>
              <a:t>Symulacyjna analiza bezpieczeństwa sieci 4G-LTE</a:t>
            </a:r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quarter" idx="10"/>
          </p:nvPr>
        </p:nvSpPr>
        <p:spPr>
          <a:xfrm>
            <a:off x="697361" y="1687761"/>
            <a:ext cx="8681531" cy="406715"/>
          </a:xfrm>
        </p:spPr>
        <p:txBody>
          <a:bodyPr/>
          <a:lstStyle/>
          <a:p>
            <a:r>
              <a:rPr lang="pl-PL" dirty="0"/>
              <a:t>Efekty prac zespołu – badanie pilotażowe – działanie oprogramowania </a:t>
            </a:r>
            <a:r>
              <a:rPr lang="pl-PL" dirty="0" err="1"/>
              <a:t>srsLTE</a:t>
            </a:r>
            <a:endParaRPr lang="pl-PL" dirty="0"/>
          </a:p>
        </p:txBody>
      </p:sp>
      <p:pic>
        <p:nvPicPr>
          <p:cNvPr id="14" name="Obraz 13">
            <a:extLst>
              <a:ext uri="{FF2B5EF4-FFF2-40B4-BE49-F238E27FC236}">
                <a16:creationId xmlns:a16="http://schemas.microsoft.com/office/drawing/2014/main" id="{233309C1-5A94-4DC9-90E0-2FB20E881E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71D6404C-8CB9-47B4-A0BF-B8AE2678DA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sp>
        <p:nvSpPr>
          <p:cNvPr id="9" name="Prostokąt 8">
            <a:extLst>
              <a:ext uri="{FF2B5EF4-FFF2-40B4-BE49-F238E27FC236}">
                <a16:creationId xmlns:a16="http://schemas.microsoft.com/office/drawing/2014/main" id="{00D1EC55-C7E9-486C-BA08-A1490C0C515E}"/>
              </a:ext>
            </a:extLst>
          </p:cNvPr>
          <p:cNvSpPr/>
          <p:nvPr/>
        </p:nvSpPr>
        <p:spPr>
          <a:xfrm>
            <a:off x="2006776" y="388616"/>
            <a:ext cx="2510577" cy="859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B091B140-BF60-4EF5-AD5F-8398F7C9AE2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6719"/>
          <a:stretch/>
        </p:blipFill>
        <p:spPr>
          <a:xfrm>
            <a:off x="697361" y="235304"/>
            <a:ext cx="1393949" cy="995830"/>
          </a:xfrm>
          <a:prstGeom prst="rect">
            <a:avLst/>
          </a:prstGeom>
        </p:spPr>
      </p:pic>
      <p:sp>
        <p:nvSpPr>
          <p:cNvPr id="13" name="pole tekstowe 12">
            <a:extLst>
              <a:ext uri="{FF2B5EF4-FFF2-40B4-BE49-F238E27FC236}">
                <a16:creationId xmlns:a16="http://schemas.microsoft.com/office/drawing/2014/main" id="{5CE151BA-F580-4D61-82FD-8D1CDF0E0984}"/>
              </a:ext>
            </a:extLst>
          </p:cNvPr>
          <p:cNvSpPr txBox="1"/>
          <p:nvPr/>
        </p:nvSpPr>
        <p:spPr>
          <a:xfrm>
            <a:off x="2019537" y="474488"/>
            <a:ext cx="1904691" cy="6347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</a:pPr>
            <a:r>
              <a:rPr lang="pl-PL" sz="2100" b="1" dirty="0"/>
              <a:t>POLITECHNIKA</a:t>
            </a:r>
          </a:p>
          <a:p>
            <a:pPr>
              <a:lnSpc>
                <a:spcPts val="2100"/>
              </a:lnSpc>
            </a:pPr>
            <a:r>
              <a:rPr lang="pl-PL" sz="2100" b="1" dirty="0"/>
              <a:t>GDAŃSKA</a:t>
            </a:r>
          </a:p>
        </p:txBody>
      </p:sp>
      <p:sp>
        <p:nvSpPr>
          <p:cNvPr id="18" name="Podtytuł 17">
            <a:extLst>
              <a:ext uri="{FF2B5EF4-FFF2-40B4-BE49-F238E27FC236}">
                <a16:creationId xmlns:a16="http://schemas.microsoft.com/office/drawing/2014/main" id="{CE441FCD-612D-4CF1-AD24-E6899DEB7FF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CCFF8565-4B48-458C-96C3-3463A47819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958" y="2551103"/>
            <a:ext cx="5795042" cy="3580817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DA509FEE-DDF3-4FD3-B151-F98285303D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08379" y="2530821"/>
            <a:ext cx="5192961" cy="3580818"/>
          </a:xfrm>
          <a:prstGeom prst="rect">
            <a:avLst/>
          </a:prstGeom>
        </p:spPr>
      </p:pic>
      <p:cxnSp>
        <p:nvCxnSpPr>
          <p:cNvPr id="15" name="Łącznik prosty ze strzałką 14">
            <a:extLst>
              <a:ext uri="{FF2B5EF4-FFF2-40B4-BE49-F238E27FC236}">
                <a16:creationId xmlns:a16="http://schemas.microsoft.com/office/drawing/2014/main" id="{86DB3C81-DA2F-47EE-B071-8A4F53A6FBAD}"/>
              </a:ext>
            </a:extLst>
          </p:cNvPr>
          <p:cNvCxnSpPr>
            <a:cxnSpLocks/>
          </p:cNvCxnSpPr>
          <p:nvPr/>
        </p:nvCxnSpPr>
        <p:spPr>
          <a:xfrm flipH="1" flipV="1">
            <a:off x="8913845" y="5170240"/>
            <a:ext cx="1020147" cy="1075364"/>
          </a:xfrm>
          <a:prstGeom prst="straightConnector1">
            <a:avLst/>
          </a:prstGeom>
          <a:ln w="7620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pole tekstowe 20">
            <a:extLst>
              <a:ext uri="{FF2B5EF4-FFF2-40B4-BE49-F238E27FC236}">
                <a16:creationId xmlns:a16="http://schemas.microsoft.com/office/drawing/2014/main" id="{E0A477A5-C483-4AAE-97F3-EDADE9353C0C}"/>
              </a:ext>
            </a:extLst>
          </p:cNvPr>
          <p:cNvSpPr txBox="1"/>
          <p:nvPr/>
        </p:nvSpPr>
        <p:spPr>
          <a:xfrm>
            <a:off x="9333721" y="6250760"/>
            <a:ext cx="19500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Numer IMSI</a:t>
            </a:r>
          </a:p>
        </p:txBody>
      </p:sp>
      <p:pic>
        <p:nvPicPr>
          <p:cNvPr id="16" name="Obraz 15">
            <a:extLst>
              <a:ext uri="{FF2B5EF4-FFF2-40B4-BE49-F238E27FC236}">
                <a16:creationId xmlns:a16="http://schemas.microsoft.com/office/drawing/2014/main" id="{74426D6B-B754-4FA6-807C-B4AAA467B29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47231"/>
            <a:ext cx="1340109" cy="1121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8273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945634" y="612396"/>
            <a:ext cx="7169567" cy="496818"/>
          </a:xfrm>
        </p:spPr>
        <p:txBody>
          <a:bodyPr>
            <a:normAutofit/>
          </a:bodyPr>
          <a:lstStyle/>
          <a:p>
            <a:r>
              <a:rPr lang="pl-PL" dirty="0">
                <a:ea typeface="+mj-lt"/>
                <a:cs typeface="+mj-lt"/>
              </a:rPr>
              <a:t>Symulacyjna analiza bezpieczeństwa sieci 4G-LTE</a:t>
            </a:r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quarter" idx="10"/>
          </p:nvPr>
        </p:nvSpPr>
        <p:spPr>
          <a:xfrm>
            <a:off x="697361" y="1687761"/>
            <a:ext cx="8681531" cy="406715"/>
          </a:xfrm>
        </p:spPr>
        <p:txBody>
          <a:bodyPr/>
          <a:lstStyle/>
          <a:p>
            <a:r>
              <a:rPr lang="pl-PL" dirty="0"/>
              <a:t>Efekty prac zespołu – badanie pilotażowe – działanie oprogramowania </a:t>
            </a:r>
            <a:r>
              <a:rPr lang="pl-PL" dirty="0" err="1"/>
              <a:t>srsLTE</a:t>
            </a:r>
            <a:endParaRPr lang="pl-PL" dirty="0"/>
          </a:p>
        </p:txBody>
      </p:sp>
      <p:pic>
        <p:nvPicPr>
          <p:cNvPr id="14" name="Obraz 13">
            <a:extLst>
              <a:ext uri="{FF2B5EF4-FFF2-40B4-BE49-F238E27FC236}">
                <a16:creationId xmlns:a16="http://schemas.microsoft.com/office/drawing/2014/main" id="{233309C1-5A94-4DC9-90E0-2FB20E881E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71D6404C-8CB9-47B4-A0BF-B8AE2678DA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sp>
        <p:nvSpPr>
          <p:cNvPr id="9" name="Prostokąt 8">
            <a:extLst>
              <a:ext uri="{FF2B5EF4-FFF2-40B4-BE49-F238E27FC236}">
                <a16:creationId xmlns:a16="http://schemas.microsoft.com/office/drawing/2014/main" id="{00D1EC55-C7E9-486C-BA08-A1490C0C515E}"/>
              </a:ext>
            </a:extLst>
          </p:cNvPr>
          <p:cNvSpPr/>
          <p:nvPr/>
        </p:nvSpPr>
        <p:spPr>
          <a:xfrm>
            <a:off x="2006776" y="388616"/>
            <a:ext cx="2510577" cy="859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B091B140-BF60-4EF5-AD5F-8398F7C9AE2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6719"/>
          <a:stretch/>
        </p:blipFill>
        <p:spPr>
          <a:xfrm>
            <a:off x="697361" y="235304"/>
            <a:ext cx="1393949" cy="995830"/>
          </a:xfrm>
          <a:prstGeom prst="rect">
            <a:avLst/>
          </a:prstGeom>
        </p:spPr>
      </p:pic>
      <p:sp>
        <p:nvSpPr>
          <p:cNvPr id="13" name="pole tekstowe 12">
            <a:extLst>
              <a:ext uri="{FF2B5EF4-FFF2-40B4-BE49-F238E27FC236}">
                <a16:creationId xmlns:a16="http://schemas.microsoft.com/office/drawing/2014/main" id="{5CE151BA-F580-4D61-82FD-8D1CDF0E0984}"/>
              </a:ext>
            </a:extLst>
          </p:cNvPr>
          <p:cNvSpPr txBox="1"/>
          <p:nvPr/>
        </p:nvSpPr>
        <p:spPr>
          <a:xfrm>
            <a:off x="2019537" y="474488"/>
            <a:ext cx="1904691" cy="6347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</a:pPr>
            <a:r>
              <a:rPr lang="pl-PL" sz="2100" b="1" dirty="0"/>
              <a:t>POLITECHNIKA</a:t>
            </a:r>
          </a:p>
          <a:p>
            <a:pPr>
              <a:lnSpc>
                <a:spcPts val="2100"/>
              </a:lnSpc>
            </a:pPr>
            <a:r>
              <a:rPr lang="pl-PL" sz="2100" b="1" dirty="0"/>
              <a:t>GDAŃSKA</a:t>
            </a:r>
          </a:p>
        </p:txBody>
      </p:sp>
      <p:sp>
        <p:nvSpPr>
          <p:cNvPr id="18" name="Podtytuł 17">
            <a:extLst>
              <a:ext uri="{FF2B5EF4-FFF2-40B4-BE49-F238E27FC236}">
                <a16:creationId xmlns:a16="http://schemas.microsoft.com/office/drawing/2014/main" id="{CE441FCD-612D-4CF1-AD24-E6899DEB7FF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/>
          </a:p>
        </p:txBody>
      </p:sp>
      <p:cxnSp>
        <p:nvCxnSpPr>
          <p:cNvPr id="15" name="Łącznik prosty ze strzałką 14">
            <a:extLst>
              <a:ext uri="{FF2B5EF4-FFF2-40B4-BE49-F238E27FC236}">
                <a16:creationId xmlns:a16="http://schemas.microsoft.com/office/drawing/2014/main" id="{86DB3C81-DA2F-47EE-B071-8A4F53A6FBAD}"/>
              </a:ext>
            </a:extLst>
          </p:cNvPr>
          <p:cNvCxnSpPr>
            <a:cxnSpLocks/>
          </p:cNvCxnSpPr>
          <p:nvPr/>
        </p:nvCxnSpPr>
        <p:spPr>
          <a:xfrm flipH="1">
            <a:off x="5200741" y="5735994"/>
            <a:ext cx="1044638" cy="0"/>
          </a:xfrm>
          <a:prstGeom prst="straightConnector1">
            <a:avLst/>
          </a:prstGeom>
          <a:ln w="7620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pole tekstowe 20">
            <a:extLst>
              <a:ext uri="{FF2B5EF4-FFF2-40B4-BE49-F238E27FC236}">
                <a16:creationId xmlns:a16="http://schemas.microsoft.com/office/drawing/2014/main" id="{E0A477A5-C483-4AAE-97F3-EDADE9353C0C}"/>
              </a:ext>
            </a:extLst>
          </p:cNvPr>
          <p:cNvSpPr txBox="1"/>
          <p:nvPr/>
        </p:nvSpPr>
        <p:spPr>
          <a:xfrm>
            <a:off x="6245379" y="5535476"/>
            <a:ext cx="51235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Widoczna sieć LTE (</a:t>
            </a:r>
            <a:r>
              <a:rPr lang="pl-PL" sz="2000" dirty="0" err="1"/>
              <a:t>srsLTE</a:t>
            </a:r>
            <a:r>
              <a:rPr lang="pl-PL" sz="2000" dirty="0"/>
              <a:t>)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39C1A09E-617F-493A-9DBA-5DE6666ABFF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994" y="2384830"/>
            <a:ext cx="1945746" cy="4323880"/>
          </a:xfrm>
          <a:prstGeom prst="rect">
            <a:avLst/>
          </a:prstGeom>
        </p:spPr>
      </p:pic>
      <p:pic>
        <p:nvPicPr>
          <p:cNvPr id="16" name="Obraz 15">
            <a:extLst>
              <a:ext uri="{FF2B5EF4-FFF2-40B4-BE49-F238E27FC236}">
                <a16:creationId xmlns:a16="http://schemas.microsoft.com/office/drawing/2014/main" id="{F39BB5A8-2B02-429C-B85F-89359E3DD50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47231"/>
            <a:ext cx="1340109" cy="1121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7369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945634" y="612396"/>
            <a:ext cx="7169567" cy="496818"/>
          </a:xfrm>
        </p:spPr>
        <p:txBody>
          <a:bodyPr>
            <a:normAutofit/>
          </a:bodyPr>
          <a:lstStyle/>
          <a:p>
            <a:r>
              <a:rPr lang="pl-PL" dirty="0">
                <a:ea typeface="+mj-lt"/>
                <a:cs typeface="+mj-lt"/>
              </a:rPr>
              <a:t>Symulacyjna analiza bezpieczeństwa sieci 4G-LTE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2551103"/>
            <a:ext cx="9144000" cy="4159666"/>
          </a:xfrm>
        </p:spPr>
        <p:txBody>
          <a:bodyPr>
            <a:noAutofit/>
          </a:bodyPr>
          <a:lstStyle/>
          <a:p>
            <a:pPr algn="just"/>
            <a:endParaRPr lang="pl-PL" sz="170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quarter" idx="10"/>
          </p:nvPr>
        </p:nvSpPr>
        <p:spPr>
          <a:xfrm>
            <a:off x="697361" y="1687761"/>
            <a:ext cx="8681531" cy="406715"/>
          </a:xfrm>
        </p:spPr>
        <p:txBody>
          <a:bodyPr/>
          <a:lstStyle/>
          <a:p>
            <a:r>
              <a:rPr lang="pl-PL" dirty="0"/>
              <a:t>Napotkane problemy podczas realizacji prac projektowych</a:t>
            </a:r>
          </a:p>
        </p:txBody>
      </p:sp>
      <p:pic>
        <p:nvPicPr>
          <p:cNvPr id="14" name="Obraz 13">
            <a:extLst>
              <a:ext uri="{FF2B5EF4-FFF2-40B4-BE49-F238E27FC236}">
                <a16:creationId xmlns:a16="http://schemas.microsoft.com/office/drawing/2014/main" id="{233309C1-5A94-4DC9-90E0-2FB20E881E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71D6404C-8CB9-47B4-A0BF-B8AE2678DA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sp>
        <p:nvSpPr>
          <p:cNvPr id="9" name="Prostokąt 8">
            <a:extLst>
              <a:ext uri="{FF2B5EF4-FFF2-40B4-BE49-F238E27FC236}">
                <a16:creationId xmlns:a16="http://schemas.microsoft.com/office/drawing/2014/main" id="{00D1EC55-C7E9-486C-BA08-A1490C0C515E}"/>
              </a:ext>
            </a:extLst>
          </p:cNvPr>
          <p:cNvSpPr/>
          <p:nvPr/>
        </p:nvSpPr>
        <p:spPr>
          <a:xfrm>
            <a:off x="2006776" y="388616"/>
            <a:ext cx="2510577" cy="859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B091B140-BF60-4EF5-AD5F-8398F7C9AE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6719"/>
          <a:stretch/>
        </p:blipFill>
        <p:spPr>
          <a:xfrm>
            <a:off x="697361" y="235304"/>
            <a:ext cx="1393949" cy="995830"/>
          </a:xfrm>
          <a:prstGeom prst="rect">
            <a:avLst/>
          </a:prstGeom>
        </p:spPr>
      </p:pic>
      <p:sp>
        <p:nvSpPr>
          <p:cNvPr id="13" name="pole tekstowe 12">
            <a:extLst>
              <a:ext uri="{FF2B5EF4-FFF2-40B4-BE49-F238E27FC236}">
                <a16:creationId xmlns:a16="http://schemas.microsoft.com/office/drawing/2014/main" id="{5CE151BA-F580-4D61-82FD-8D1CDF0E0984}"/>
              </a:ext>
            </a:extLst>
          </p:cNvPr>
          <p:cNvSpPr txBox="1"/>
          <p:nvPr/>
        </p:nvSpPr>
        <p:spPr>
          <a:xfrm>
            <a:off x="2019537" y="474488"/>
            <a:ext cx="1904691" cy="6347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</a:pPr>
            <a:r>
              <a:rPr lang="pl-PL" sz="2100" b="1" dirty="0"/>
              <a:t>POLITECHNIKA</a:t>
            </a:r>
          </a:p>
          <a:p>
            <a:pPr>
              <a:lnSpc>
                <a:spcPts val="2100"/>
              </a:lnSpc>
            </a:pPr>
            <a:r>
              <a:rPr lang="pl-PL" sz="2100" b="1" dirty="0"/>
              <a:t>GDAŃSKA</a:t>
            </a:r>
          </a:p>
        </p:txBody>
      </p:sp>
      <p:pic>
        <p:nvPicPr>
          <p:cNvPr id="10" name="Obraz 9">
            <a:extLst>
              <a:ext uri="{FF2B5EF4-FFF2-40B4-BE49-F238E27FC236}">
                <a16:creationId xmlns:a16="http://schemas.microsoft.com/office/drawing/2014/main" id="{44BE4E52-9BCE-4EA1-81F2-11EE287E7FC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47231"/>
            <a:ext cx="1340109" cy="1121952"/>
          </a:xfrm>
          <a:prstGeom prst="rect">
            <a:avLst/>
          </a:prstGeom>
        </p:spPr>
      </p:pic>
      <p:pic>
        <p:nvPicPr>
          <p:cNvPr id="24" name="Obraz 23">
            <a:extLst>
              <a:ext uri="{FF2B5EF4-FFF2-40B4-BE49-F238E27FC236}">
                <a16:creationId xmlns:a16="http://schemas.microsoft.com/office/drawing/2014/main" id="{8886C4DD-58FD-4A6F-B4D1-32AA2E06A5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40301" y="3376396"/>
            <a:ext cx="5767808" cy="3244391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E3202589-64AC-4400-A180-20071F2C984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6614" y="2391134"/>
            <a:ext cx="4028220" cy="1369595"/>
          </a:xfrm>
          <a:prstGeom prst="rect">
            <a:avLst/>
          </a:prstGeom>
        </p:spPr>
      </p:pic>
      <p:pic>
        <p:nvPicPr>
          <p:cNvPr id="26" name="Obraz 25">
            <a:extLst>
              <a:ext uri="{FF2B5EF4-FFF2-40B4-BE49-F238E27FC236}">
                <a16:creationId xmlns:a16="http://schemas.microsoft.com/office/drawing/2014/main" id="{BABF0D83-5F83-46F1-86FB-4ACAD8403BC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7650" y="2850290"/>
            <a:ext cx="4825458" cy="361909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8" name="Obraz 27">
            <a:extLst>
              <a:ext uri="{FF2B5EF4-FFF2-40B4-BE49-F238E27FC236}">
                <a16:creationId xmlns:a16="http://schemas.microsoft.com/office/drawing/2014/main" id="{B11AF9C7-83D2-4555-969E-5A8ED019F69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66796" y="5343146"/>
            <a:ext cx="1965325" cy="1367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6143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945634" y="612396"/>
            <a:ext cx="7169567" cy="496818"/>
          </a:xfrm>
        </p:spPr>
        <p:txBody>
          <a:bodyPr>
            <a:normAutofit/>
          </a:bodyPr>
          <a:lstStyle/>
          <a:p>
            <a:r>
              <a:rPr lang="pl-PL" dirty="0">
                <a:ea typeface="+mj-lt"/>
                <a:cs typeface="+mj-lt"/>
              </a:rPr>
              <a:t>Symulacyjna analiza bezpieczeństwa sieci 4G-LTE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2551103"/>
            <a:ext cx="9144000" cy="4159666"/>
          </a:xfrm>
        </p:spPr>
        <p:txBody>
          <a:bodyPr>
            <a:noAutofit/>
          </a:bodyPr>
          <a:lstStyle/>
          <a:p>
            <a:pPr algn="just"/>
            <a:endParaRPr lang="pl-PL" sz="170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quarter" idx="10"/>
          </p:nvPr>
        </p:nvSpPr>
        <p:spPr>
          <a:xfrm>
            <a:off x="697361" y="1687761"/>
            <a:ext cx="8681531" cy="406715"/>
          </a:xfrm>
        </p:spPr>
        <p:txBody>
          <a:bodyPr/>
          <a:lstStyle/>
          <a:p>
            <a:r>
              <a:rPr lang="pl-PL" dirty="0"/>
              <a:t>Wnioski i dalsze prace badawcze, podsumowanie</a:t>
            </a:r>
          </a:p>
        </p:txBody>
      </p:sp>
      <p:pic>
        <p:nvPicPr>
          <p:cNvPr id="14" name="Obraz 13">
            <a:extLst>
              <a:ext uri="{FF2B5EF4-FFF2-40B4-BE49-F238E27FC236}">
                <a16:creationId xmlns:a16="http://schemas.microsoft.com/office/drawing/2014/main" id="{233309C1-5A94-4DC9-90E0-2FB20E881E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71D6404C-8CB9-47B4-A0BF-B8AE2678DA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sp>
        <p:nvSpPr>
          <p:cNvPr id="9" name="Prostokąt 8">
            <a:extLst>
              <a:ext uri="{FF2B5EF4-FFF2-40B4-BE49-F238E27FC236}">
                <a16:creationId xmlns:a16="http://schemas.microsoft.com/office/drawing/2014/main" id="{00D1EC55-C7E9-486C-BA08-A1490C0C515E}"/>
              </a:ext>
            </a:extLst>
          </p:cNvPr>
          <p:cNvSpPr/>
          <p:nvPr/>
        </p:nvSpPr>
        <p:spPr>
          <a:xfrm>
            <a:off x="2006776" y="388616"/>
            <a:ext cx="2510577" cy="859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B091B140-BF60-4EF5-AD5F-8398F7C9AE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6719"/>
          <a:stretch/>
        </p:blipFill>
        <p:spPr>
          <a:xfrm>
            <a:off x="697361" y="235304"/>
            <a:ext cx="1393949" cy="995830"/>
          </a:xfrm>
          <a:prstGeom prst="rect">
            <a:avLst/>
          </a:prstGeom>
        </p:spPr>
      </p:pic>
      <p:sp>
        <p:nvSpPr>
          <p:cNvPr id="13" name="pole tekstowe 12">
            <a:extLst>
              <a:ext uri="{FF2B5EF4-FFF2-40B4-BE49-F238E27FC236}">
                <a16:creationId xmlns:a16="http://schemas.microsoft.com/office/drawing/2014/main" id="{5CE151BA-F580-4D61-82FD-8D1CDF0E0984}"/>
              </a:ext>
            </a:extLst>
          </p:cNvPr>
          <p:cNvSpPr txBox="1"/>
          <p:nvPr/>
        </p:nvSpPr>
        <p:spPr>
          <a:xfrm>
            <a:off x="2019537" y="474488"/>
            <a:ext cx="1904691" cy="6347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</a:pPr>
            <a:r>
              <a:rPr lang="pl-PL" sz="2100" b="1" dirty="0"/>
              <a:t>POLITECHNIKA</a:t>
            </a:r>
          </a:p>
          <a:p>
            <a:pPr>
              <a:lnSpc>
                <a:spcPts val="2100"/>
              </a:lnSpc>
            </a:pPr>
            <a:r>
              <a:rPr lang="pl-PL" sz="2100" b="1" dirty="0"/>
              <a:t>GDAŃSKA</a:t>
            </a:r>
          </a:p>
        </p:txBody>
      </p:sp>
      <p:pic>
        <p:nvPicPr>
          <p:cNvPr id="10" name="Obraz 9">
            <a:extLst>
              <a:ext uri="{FF2B5EF4-FFF2-40B4-BE49-F238E27FC236}">
                <a16:creationId xmlns:a16="http://schemas.microsoft.com/office/drawing/2014/main" id="{44BE4E52-9BCE-4EA1-81F2-11EE287E7FC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47231"/>
            <a:ext cx="1340109" cy="1121952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43975B9F-D2A2-4D2A-B1A9-10AE5AFD4E73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681" y="2467354"/>
            <a:ext cx="4956935" cy="41538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Obraz 14">
            <a:extLst>
              <a:ext uri="{FF2B5EF4-FFF2-40B4-BE49-F238E27FC236}">
                <a16:creationId xmlns:a16="http://schemas.microsoft.com/office/drawing/2014/main" id="{0233E03C-123E-49A7-95A4-996DCA9BCF7A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7670" y="2554001"/>
            <a:ext cx="4960384" cy="41538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54302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0" y="3330146"/>
            <a:ext cx="12192000" cy="23601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7200" dirty="0"/>
              <a:t>Dziękujemy za uwagę!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quarter" idx="10"/>
          </p:nvPr>
        </p:nvSpPr>
        <p:spPr>
          <a:xfrm>
            <a:off x="697361" y="1687761"/>
            <a:ext cx="9754739" cy="406715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14" name="Obraz 13">
            <a:extLst>
              <a:ext uri="{FF2B5EF4-FFF2-40B4-BE49-F238E27FC236}">
                <a16:creationId xmlns:a16="http://schemas.microsoft.com/office/drawing/2014/main" id="{233309C1-5A94-4DC9-90E0-2FB20E881E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789F123B-E3BE-4DC2-8D38-D43A1F2357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sp>
        <p:nvSpPr>
          <p:cNvPr id="8" name="Prostokąt 7">
            <a:extLst>
              <a:ext uri="{FF2B5EF4-FFF2-40B4-BE49-F238E27FC236}">
                <a16:creationId xmlns:a16="http://schemas.microsoft.com/office/drawing/2014/main" id="{F8186C69-7FE7-4F6A-871E-B57815C0EA0F}"/>
              </a:ext>
            </a:extLst>
          </p:cNvPr>
          <p:cNvSpPr/>
          <p:nvPr/>
        </p:nvSpPr>
        <p:spPr>
          <a:xfrm>
            <a:off x="2006776" y="388616"/>
            <a:ext cx="2510577" cy="859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9" name="Obraz 8">
            <a:extLst>
              <a:ext uri="{FF2B5EF4-FFF2-40B4-BE49-F238E27FC236}">
                <a16:creationId xmlns:a16="http://schemas.microsoft.com/office/drawing/2014/main" id="{F0863EFC-DB25-436C-9042-0C6027DDB36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6719"/>
          <a:stretch/>
        </p:blipFill>
        <p:spPr>
          <a:xfrm>
            <a:off x="697361" y="235304"/>
            <a:ext cx="1393949" cy="995830"/>
          </a:xfrm>
          <a:prstGeom prst="rect">
            <a:avLst/>
          </a:prstGeom>
        </p:spPr>
      </p:pic>
      <p:sp>
        <p:nvSpPr>
          <p:cNvPr id="10" name="pole tekstowe 9">
            <a:extLst>
              <a:ext uri="{FF2B5EF4-FFF2-40B4-BE49-F238E27FC236}">
                <a16:creationId xmlns:a16="http://schemas.microsoft.com/office/drawing/2014/main" id="{67D5AC08-CD38-47B4-BF32-2C17E2E3D840}"/>
              </a:ext>
            </a:extLst>
          </p:cNvPr>
          <p:cNvSpPr txBox="1"/>
          <p:nvPr/>
        </p:nvSpPr>
        <p:spPr>
          <a:xfrm>
            <a:off x="2019537" y="474488"/>
            <a:ext cx="1904691" cy="6347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</a:pPr>
            <a:r>
              <a:rPr lang="pl-PL" sz="2100" b="1" dirty="0"/>
              <a:t>POLITECHNIKA</a:t>
            </a:r>
          </a:p>
          <a:p>
            <a:pPr>
              <a:lnSpc>
                <a:spcPts val="2100"/>
              </a:lnSpc>
            </a:pPr>
            <a:r>
              <a:rPr lang="pl-PL" sz="2100" b="1" dirty="0"/>
              <a:t>GDAŃSKA</a:t>
            </a:r>
          </a:p>
        </p:txBody>
      </p:sp>
      <p:sp>
        <p:nvSpPr>
          <p:cNvPr id="6" name="Tytuł 5">
            <a:extLst>
              <a:ext uri="{FF2B5EF4-FFF2-40B4-BE49-F238E27FC236}">
                <a16:creationId xmlns:a16="http://schemas.microsoft.com/office/drawing/2014/main" id="{E7FC2DD1-3A94-4C18-8F11-1EA14708B53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endParaRPr lang="pl-PL"/>
          </a:p>
        </p:txBody>
      </p:sp>
      <p:sp>
        <p:nvSpPr>
          <p:cNvPr id="13" name="Tytuł 1">
            <a:extLst>
              <a:ext uri="{FF2B5EF4-FFF2-40B4-BE49-F238E27FC236}">
                <a16:creationId xmlns:a16="http://schemas.microsoft.com/office/drawing/2014/main" id="{B1935BB1-F3CE-4F81-AA32-78D46FC1556D}"/>
              </a:ext>
            </a:extLst>
          </p:cNvPr>
          <p:cNvSpPr txBox="1">
            <a:spLocks/>
          </p:cNvSpPr>
          <p:nvPr/>
        </p:nvSpPr>
        <p:spPr>
          <a:xfrm>
            <a:off x="4945634" y="612396"/>
            <a:ext cx="7169567" cy="49681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800" b="0" kern="120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pl-PL" dirty="0">
                <a:ea typeface="+mj-lt"/>
                <a:cs typeface="+mj-lt"/>
              </a:rPr>
              <a:t>Symulacyjna analiza bezpieczeństwa sieci 4G-LTE</a:t>
            </a:r>
            <a:endParaRPr lang="pl-PL" dirty="0"/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9532DF6B-3F75-466A-A7FE-3DDC3BFB89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47231"/>
            <a:ext cx="1340109" cy="1121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1071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0" y="2715112"/>
            <a:ext cx="12192000" cy="465328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pl-PL" sz="34000" dirty="0"/>
              <a:t>?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quarter" idx="10"/>
          </p:nvPr>
        </p:nvSpPr>
        <p:spPr>
          <a:xfrm>
            <a:off x="697361" y="1687761"/>
            <a:ext cx="9754739" cy="406715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14" name="Obraz 13">
            <a:extLst>
              <a:ext uri="{FF2B5EF4-FFF2-40B4-BE49-F238E27FC236}">
                <a16:creationId xmlns:a16="http://schemas.microsoft.com/office/drawing/2014/main" id="{233309C1-5A94-4DC9-90E0-2FB20E881E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789F123B-E3BE-4DC2-8D38-D43A1F2357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361" y="449230"/>
            <a:ext cx="3681022" cy="736204"/>
          </a:xfrm>
          <a:prstGeom prst="rect">
            <a:avLst/>
          </a:prstGeom>
        </p:spPr>
      </p:pic>
      <p:sp>
        <p:nvSpPr>
          <p:cNvPr id="8" name="Prostokąt 7">
            <a:extLst>
              <a:ext uri="{FF2B5EF4-FFF2-40B4-BE49-F238E27FC236}">
                <a16:creationId xmlns:a16="http://schemas.microsoft.com/office/drawing/2014/main" id="{F8186C69-7FE7-4F6A-871E-B57815C0EA0F}"/>
              </a:ext>
            </a:extLst>
          </p:cNvPr>
          <p:cNvSpPr/>
          <p:nvPr/>
        </p:nvSpPr>
        <p:spPr>
          <a:xfrm>
            <a:off x="2006776" y="388616"/>
            <a:ext cx="2510577" cy="859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9" name="Obraz 8">
            <a:extLst>
              <a:ext uri="{FF2B5EF4-FFF2-40B4-BE49-F238E27FC236}">
                <a16:creationId xmlns:a16="http://schemas.microsoft.com/office/drawing/2014/main" id="{F0863EFC-DB25-436C-9042-0C6027DDB36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6719"/>
          <a:stretch/>
        </p:blipFill>
        <p:spPr>
          <a:xfrm>
            <a:off x="697361" y="235304"/>
            <a:ext cx="1393949" cy="995830"/>
          </a:xfrm>
          <a:prstGeom prst="rect">
            <a:avLst/>
          </a:prstGeom>
        </p:spPr>
      </p:pic>
      <p:sp>
        <p:nvSpPr>
          <p:cNvPr id="10" name="pole tekstowe 9">
            <a:extLst>
              <a:ext uri="{FF2B5EF4-FFF2-40B4-BE49-F238E27FC236}">
                <a16:creationId xmlns:a16="http://schemas.microsoft.com/office/drawing/2014/main" id="{67D5AC08-CD38-47B4-BF32-2C17E2E3D840}"/>
              </a:ext>
            </a:extLst>
          </p:cNvPr>
          <p:cNvSpPr txBox="1"/>
          <p:nvPr/>
        </p:nvSpPr>
        <p:spPr>
          <a:xfrm>
            <a:off x="2019537" y="474488"/>
            <a:ext cx="1904691" cy="6347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</a:pPr>
            <a:r>
              <a:rPr lang="pl-PL" sz="2100" b="1" dirty="0"/>
              <a:t>POLITECHNIKA</a:t>
            </a:r>
          </a:p>
          <a:p>
            <a:pPr>
              <a:lnSpc>
                <a:spcPts val="2100"/>
              </a:lnSpc>
            </a:pPr>
            <a:r>
              <a:rPr lang="pl-PL" sz="2100" b="1" dirty="0"/>
              <a:t>GDAŃSKA</a:t>
            </a:r>
          </a:p>
        </p:txBody>
      </p:sp>
      <p:sp>
        <p:nvSpPr>
          <p:cNvPr id="11" name="Podtytuł 2">
            <a:extLst>
              <a:ext uri="{FF2B5EF4-FFF2-40B4-BE49-F238E27FC236}">
                <a16:creationId xmlns:a16="http://schemas.microsoft.com/office/drawing/2014/main" id="{B215BF32-2EEF-4239-8ECF-8D7E4B96F41A}"/>
              </a:ext>
            </a:extLst>
          </p:cNvPr>
          <p:cNvSpPr txBox="1">
            <a:spLocks/>
          </p:cNvSpPr>
          <p:nvPr/>
        </p:nvSpPr>
        <p:spPr>
          <a:xfrm rot="20240136">
            <a:off x="-2028505" y="2706051"/>
            <a:ext cx="12192000" cy="46532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85750" indent="-2857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rgbClr val="E31B23"/>
              </a:buClr>
              <a:buFont typeface="Wingdings" panose="05000000000000000000" pitchFamily="2" charset="2"/>
              <a:buChar char="§"/>
              <a:defRPr sz="1600" b="0" kern="1200" baseline="0">
                <a:solidFill>
                  <a:schemeClr val="tx1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" panose="05000000000000000000" pitchFamily="2" charset="2"/>
              <a:buNone/>
            </a:pPr>
            <a:r>
              <a:rPr lang="pl-PL" sz="28300" dirty="0"/>
              <a:t>?</a:t>
            </a:r>
          </a:p>
        </p:txBody>
      </p:sp>
      <p:sp>
        <p:nvSpPr>
          <p:cNvPr id="12" name="Podtytuł 2">
            <a:extLst>
              <a:ext uri="{FF2B5EF4-FFF2-40B4-BE49-F238E27FC236}">
                <a16:creationId xmlns:a16="http://schemas.microsoft.com/office/drawing/2014/main" id="{6FB6806E-DCF4-41D9-A8D2-FFA82660624D}"/>
              </a:ext>
            </a:extLst>
          </p:cNvPr>
          <p:cNvSpPr txBox="1">
            <a:spLocks/>
          </p:cNvSpPr>
          <p:nvPr/>
        </p:nvSpPr>
        <p:spPr>
          <a:xfrm rot="1492176">
            <a:off x="1623471" y="3020445"/>
            <a:ext cx="12192000" cy="46532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85750" indent="-2857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rgbClr val="E31B23"/>
              </a:buClr>
              <a:buFont typeface="Wingdings" panose="05000000000000000000" pitchFamily="2" charset="2"/>
              <a:buChar char="§"/>
              <a:defRPr sz="1600" b="0" kern="1200" baseline="0">
                <a:solidFill>
                  <a:schemeClr val="tx1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" panose="05000000000000000000" pitchFamily="2" charset="2"/>
              <a:buNone/>
            </a:pPr>
            <a:r>
              <a:rPr lang="pl-PL" sz="23600" dirty="0"/>
              <a:t>?</a:t>
            </a:r>
          </a:p>
        </p:txBody>
      </p:sp>
      <p:sp>
        <p:nvSpPr>
          <p:cNvPr id="6" name="Tytuł 5">
            <a:extLst>
              <a:ext uri="{FF2B5EF4-FFF2-40B4-BE49-F238E27FC236}">
                <a16:creationId xmlns:a16="http://schemas.microsoft.com/office/drawing/2014/main" id="{564375A7-3A23-4619-8F77-204F6C5D436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endParaRPr lang="pl-PL"/>
          </a:p>
        </p:txBody>
      </p:sp>
      <p:sp>
        <p:nvSpPr>
          <p:cNvPr id="15" name="Tytuł 1">
            <a:extLst>
              <a:ext uri="{FF2B5EF4-FFF2-40B4-BE49-F238E27FC236}">
                <a16:creationId xmlns:a16="http://schemas.microsoft.com/office/drawing/2014/main" id="{C5AB6416-416A-435B-80A1-77DE893A2BBF}"/>
              </a:ext>
            </a:extLst>
          </p:cNvPr>
          <p:cNvSpPr txBox="1">
            <a:spLocks/>
          </p:cNvSpPr>
          <p:nvPr/>
        </p:nvSpPr>
        <p:spPr>
          <a:xfrm>
            <a:off x="4945634" y="612396"/>
            <a:ext cx="7169567" cy="49681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800" b="0" kern="120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pl-PL" dirty="0">
                <a:ea typeface="+mj-lt"/>
                <a:cs typeface="+mj-lt"/>
              </a:rPr>
              <a:t>Symulacyjna analiza bezpieczeństwa sieci 4G-LTE</a:t>
            </a:r>
            <a:endParaRPr lang="pl-PL" dirty="0"/>
          </a:p>
        </p:txBody>
      </p:sp>
      <p:pic>
        <p:nvPicPr>
          <p:cNvPr id="13" name="Obraz 12">
            <a:extLst>
              <a:ext uri="{FF2B5EF4-FFF2-40B4-BE49-F238E27FC236}">
                <a16:creationId xmlns:a16="http://schemas.microsoft.com/office/drawing/2014/main" id="{5E8D5788-B4CB-419C-A7A3-B4969FF8004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47231"/>
            <a:ext cx="1340109" cy="1121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723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>
            <a:extLst>
              <a:ext uri="{FF2B5EF4-FFF2-40B4-BE49-F238E27FC236}">
                <a16:creationId xmlns:a16="http://schemas.microsoft.com/office/drawing/2014/main" id="{04798E33-BB00-4956-8CF1-4BDDAAB68CCD}"/>
              </a:ext>
            </a:extLst>
          </p:cNvPr>
          <p:cNvSpPr/>
          <p:nvPr/>
        </p:nvSpPr>
        <p:spPr>
          <a:xfrm>
            <a:off x="4510216" y="4355757"/>
            <a:ext cx="3466070" cy="11553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CC834662-1014-45C4-A733-74BDEAD6E0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3251" y="1289071"/>
            <a:ext cx="4145498" cy="2588503"/>
          </a:xfrm>
          <a:prstGeom prst="rect">
            <a:avLst/>
          </a:prstGeom>
        </p:spPr>
      </p:pic>
      <p:sp>
        <p:nvSpPr>
          <p:cNvPr id="2" name="Prostokąt 1">
            <a:extLst>
              <a:ext uri="{FF2B5EF4-FFF2-40B4-BE49-F238E27FC236}">
                <a16:creationId xmlns:a16="http://schemas.microsoft.com/office/drawing/2014/main" id="{3CA21AEA-A121-436F-A6C4-627DBE86EBD8}"/>
              </a:ext>
            </a:extLst>
          </p:cNvPr>
          <p:cNvSpPr/>
          <p:nvPr/>
        </p:nvSpPr>
        <p:spPr>
          <a:xfrm>
            <a:off x="2715397" y="908221"/>
            <a:ext cx="7055708" cy="5418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" name="Obraz 6">
            <a:extLst>
              <a:ext uri="{FF2B5EF4-FFF2-40B4-BE49-F238E27FC236}">
                <a16:creationId xmlns:a16="http://schemas.microsoft.com/office/drawing/2014/main" id="{F0D8D486-A40A-4B13-9E8A-DBDDA39D61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0914" y="1529852"/>
            <a:ext cx="3450171" cy="3798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855647"/>
      </p:ext>
    </p:extLst>
  </p:cSld>
  <p:clrMapOvr>
    <a:masterClrMapping/>
  </p:clrMapOvr>
</p:sld>
</file>

<file path=ppt/theme/theme1.xml><?xml version="1.0" encoding="utf-8"?>
<a:theme xmlns:a="http://schemas.openxmlformats.org/drawingml/2006/main" name="PG">
  <a:themeElements>
    <a:clrScheme name="PG">
      <a:dk1>
        <a:srgbClr val="003767"/>
      </a:dk1>
      <a:lt1>
        <a:sysClr val="window" lastClr="FFFFFF"/>
      </a:lt1>
      <a:dk2>
        <a:srgbClr val="44546A"/>
      </a:dk2>
      <a:lt2>
        <a:srgbClr val="E7E6E6"/>
      </a:lt2>
      <a:accent1>
        <a:srgbClr val="E31B23"/>
      </a:accent1>
      <a:accent2>
        <a:srgbClr val="003767"/>
      </a:accent2>
      <a:accent3>
        <a:srgbClr val="B9DEFF"/>
      </a:accent3>
      <a:accent4>
        <a:srgbClr val="737577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Niestandardowy 2">
      <a:majorFont>
        <a:latin typeface="SanukPro-Medium"/>
        <a:ea typeface=""/>
        <a:cs typeface=""/>
      </a:majorFont>
      <a:minorFont>
        <a:latin typeface="SanukPro-Light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cja3" id="{D0BDE39D-86B0-4351-98C7-2F0027CEB9D1}" vid="{8DEA3497-1FC6-4C77-8314-304DE8BC6512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Szablon</Template>
  <TotalTime>1674</TotalTime>
  <Words>516</Words>
  <Application>Microsoft Office PowerPoint</Application>
  <PresentationFormat>Panoramiczny</PresentationFormat>
  <Paragraphs>109</Paragraphs>
  <Slides>19</Slides>
  <Notes>7</Notes>
  <HiddenSlides>0</HiddenSlides>
  <MMClips>0</MMClips>
  <ScaleCrop>false</ScaleCrop>
  <HeadingPairs>
    <vt:vector size="8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19</vt:i4>
      </vt:variant>
    </vt:vector>
  </HeadingPairs>
  <TitlesOfParts>
    <vt:vector size="26" baseType="lpstr">
      <vt:lpstr>Arial</vt:lpstr>
      <vt:lpstr>Calibri</vt:lpstr>
      <vt:lpstr>SanukPro-Light</vt:lpstr>
      <vt:lpstr>SanukPro-Medium</vt:lpstr>
      <vt:lpstr>Wingdings</vt:lpstr>
      <vt:lpstr>PG</vt:lpstr>
      <vt:lpstr>Arkusz</vt:lpstr>
      <vt:lpstr> Utworzenie stanowiska symulującego działanie sieci 4G-LTE  oraz narzędzi ingerujących w przesyłane dane pakietowe.</vt:lpstr>
      <vt:lpstr>Symulacyjna analiza bezpieczeństwa sieci 4G-LTE</vt:lpstr>
      <vt:lpstr>Symulacyjna analiza bezpieczeństwa sieci 4G-LTE</vt:lpstr>
      <vt:lpstr>Symulacyjna analiza bezpieczeństwa sieci 4G-LTE</vt:lpstr>
      <vt:lpstr>Symulacyjna analiza bezpieczeństwa sieci 4G-LTE</vt:lpstr>
      <vt:lpstr>Symulacyjna analiza bezpieczeństwa sieci 4G-LTE</vt:lpstr>
      <vt:lpstr>Symulacyjna analiza bezpieczeństwa sieci 4G-LTE</vt:lpstr>
      <vt:lpstr>Symulacyjna analiza bezpieczeństwa sieci 4G-LTE</vt:lpstr>
      <vt:lpstr>Symulacyjna analiza bezpieczeństwa sieci 4G-LTE</vt:lpstr>
      <vt:lpstr>Symulacyjna analiza bezpieczeństwa sieci 4G-LTE</vt:lpstr>
      <vt:lpstr>Symulacyjna analiza bezpieczeństwa sieci 4G-LTE</vt:lpstr>
      <vt:lpstr>Symulacyjna analiza bezpieczeństwa sieci 4G-LTE</vt:lpstr>
      <vt:lpstr>Symulacyjna analiza bezpieczeństwa sieci 4G-LTE</vt:lpstr>
      <vt:lpstr>Symulacyjna analiza bezpieczeństwa sieci 4G-LTE</vt:lpstr>
      <vt:lpstr>Symulacyjna analiza bezpieczeństwa sieci 4G-LTE</vt:lpstr>
      <vt:lpstr>Symulacyjna analiza bezpieczeństwa sieci 4G-LTE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Utworzenie stanowiska symulującego działanie sieci 4G-LTE  oraz narzędzi ingerujących w przesyłane dane pakietowe.</dc:title>
  <dc:creator>Michał Gronau</dc:creator>
  <cp:lastModifiedBy>Michał Gronau</cp:lastModifiedBy>
  <cp:revision>139</cp:revision>
  <dcterms:created xsi:type="dcterms:W3CDTF">2017-05-26T10:51:07Z</dcterms:created>
  <dcterms:modified xsi:type="dcterms:W3CDTF">2021-06-07T21:26:21Z</dcterms:modified>
</cp:coreProperties>
</file>