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4" r:id="rId2"/>
  </p:sldMasterIdLst>
  <p:sldIdLst>
    <p:sldId id="256" r:id="rId3"/>
    <p:sldId id="257" r:id="rId4"/>
    <p:sldId id="265" r:id="rId5"/>
    <p:sldId id="264" r:id="rId6"/>
    <p:sldId id="266" r:id="rId7"/>
    <p:sldId id="258" r:id="rId8"/>
    <p:sldId id="259" r:id="rId9"/>
    <p:sldId id="267" r:id="rId10"/>
    <p:sldId id="260" r:id="rId11"/>
    <p:sldId id="261" r:id="rId12"/>
    <p:sldId id="268" r:id="rId13"/>
    <p:sldId id="269" r:id="rId14"/>
    <p:sldId id="263" r:id="rId15"/>
    <p:sldId id="270" r:id="rId16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678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Arkusz1!$B$1</c:f>
              <c:strCache>
                <c:ptCount val="1"/>
                <c:pt idx="0">
                  <c:v>Seria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Arkusz1!$A$2:$A$5</c:f>
              <c:strCache>
                <c:ptCount val="4"/>
                <c:pt idx="0">
                  <c:v>Kategoria 1</c:v>
                </c:pt>
                <c:pt idx="1">
                  <c:v>Kategoria 2</c:v>
                </c:pt>
                <c:pt idx="2">
                  <c:v>Kategoria 3</c:v>
                </c:pt>
                <c:pt idx="3">
                  <c:v>Kategoria 4</c:v>
                </c:pt>
              </c:strCache>
            </c:strRef>
          </c:cat>
          <c:val>
            <c:numRef>
              <c:f>Arkusz1!$B$2:$B$5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FD2-482B-9A76-C13BAF85F56E}"/>
            </c:ext>
          </c:extLst>
        </c:ser>
        <c:ser>
          <c:idx val="1"/>
          <c:order val="1"/>
          <c:tx>
            <c:strRef>
              <c:f>Arkusz1!$C$1</c:f>
              <c:strCache>
                <c:ptCount val="1"/>
                <c:pt idx="0">
                  <c:v>Seria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Arkusz1!$A$2:$A$5</c:f>
              <c:strCache>
                <c:ptCount val="4"/>
                <c:pt idx="0">
                  <c:v>Kategoria 1</c:v>
                </c:pt>
                <c:pt idx="1">
                  <c:v>Kategoria 2</c:v>
                </c:pt>
                <c:pt idx="2">
                  <c:v>Kategoria 3</c:v>
                </c:pt>
                <c:pt idx="3">
                  <c:v>Kategoria 4</c:v>
                </c:pt>
              </c:strCache>
            </c:strRef>
          </c:cat>
          <c:val>
            <c:numRef>
              <c:f>Arkusz1!$C$2:$C$5</c:f>
              <c:numCache>
                <c:formatCode>General</c:formatCode>
                <c:ptCount val="4"/>
                <c:pt idx="0">
                  <c:v>2.4</c:v>
                </c:pt>
                <c:pt idx="1">
                  <c:v>8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DFD2-482B-9A76-C13BAF85F56E}"/>
            </c:ext>
          </c:extLst>
        </c:ser>
        <c:ser>
          <c:idx val="2"/>
          <c:order val="2"/>
          <c:tx>
            <c:strRef>
              <c:f>Arkusz1!$D$1</c:f>
              <c:strCache>
                <c:ptCount val="1"/>
                <c:pt idx="0">
                  <c:v>Seria 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Arkusz1!$A$2:$A$5</c:f>
              <c:strCache>
                <c:ptCount val="4"/>
                <c:pt idx="0">
                  <c:v>Kategoria 1</c:v>
                </c:pt>
                <c:pt idx="1">
                  <c:v>Kategoria 2</c:v>
                </c:pt>
                <c:pt idx="2">
                  <c:v>Kategoria 3</c:v>
                </c:pt>
                <c:pt idx="3">
                  <c:v>Kategoria 4</c:v>
                </c:pt>
              </c:strCache>
            </c:strRef>
          </c:cat>
          <c:val>
            <c:numRef>
              <c:f>Arkusz1!$D$2:$D$5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DFD2-482B-9A76-C13BAF85F56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226708624"/>
        <c:axId val="226709016"/>
      </c:barChart>
      <c:catAx>
        <c:axId val="22670862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pl-PL" sz="900" b="0" i="0" u="none" strike="noStrike" kern="1200" baseline="0">
                <a:solidFill>
                  <a:srgbClr val="003767"/>
                </a:solidFill>
                <a:latin typeface="Arial" panose="020B0604020202020204" pitchFamily="34" charset="0"/>
                <a:ea typeface="+mn-ea"/>
                <a:cs typeface="+mn-cs"/>
              </a:defRPr>
            </a:pPr>
            <a:endParaRPr lang="pl-PL"/>
          </a:p>
        </c:txPr>
        <c:crossAx val="226709016"/>
        <c:crosses val="autoZero"/>
        <c:auto val="1"/>
        <c:lblAlgn val="ctr"/>
        <c:lblOffset val="100"/>
        <c:noMultiLvlLbl val="0"/>
      </c:catAx>
      <c:valAx>
        <c:axId val="226709016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pl-PL" sz="900" b="0" i="0" u="none" strike="noStrike" kern="1200" baseline="0">
                <a:solidFill>
                  <a:srgbClr val="003767"/>
                </a:solidFill>
                <a:latin typeface="Arial" panose="020B0604020202020204" pitchFamily="34" charset="0"/>
                <a:ea typeface="+mn-ea"/>
                <a:cs typeface="+mn-cs"/>
              </a:defRPr>
            </a:pPr>
            <a:endParaRPr lang="pl-PL"/>
          </a:p>
        </c:txPr>
        <c:crossAx val="22670862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pl-PL" sz="900" b="0" i="0" u="none" strike="noStrike" kern="1200" baseline="0">
              <a:solidFill>
                <a:srgbClr val="003767"/>
              </a:solidFill>
              <a:latin typeface="Arial" panose="020B0604020202020204" pitchFamily="34" charset="0"/>
              <a:ea typeface="+mn-ea"/>
              <a:cs typeface="+mn-cs"/>
            </a:defRPr>
          </a:pPr>
          <a:endParaRPr lang="pl-PL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pl-PL" sz="900" baseline="0">
          <a:solidFill>
            <a:srgbClr val="003767"/>
          </a:solidFill>
          <a:latin typeface="Arial" panose="020B0604020202020204" pitchFamily="34" charset="0"/>
        </a:defRPr>
      </a:pPr>
      <a:endParaRPr lang="pl-PL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Arkusz1!$B$1</c:f>
              <c:strCache>
                <c:ptCount val="1"/>
                <c:pt idx="0">
                  <c:v>Sprzedaż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D087-4787-BA91-2A21EECE8251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D087-4787-BA91-2A21EECE8251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D087-4787-BA91-2A21EECE8251}"/>
              </c:ext>
            </c:extLst>
          </c:dPt>
          <c:dPt>
            <c:idx val="3"/>
            <c:bubble3D val="0"/>
            <c:spPr>
              <a:solidFill>
                <a:schemeClr val="tx1">
                  <a:lumMod val="40000"/>
                  <a:lumOff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D087-4787-BA91-2A21EECE8251}"/>
              </c:ext>
            </c:extLst>
          </c:dPt>
          <c:cat>
            <c:strRef>
              <c:f>Arkusz1!$A$2:$A$5</c:f>
              <c:strCache>
                <c:ptCount val="4"/>
                <c:pt idx="0">
                  <c:v>1. kwartał</c:v>
                </c:pt>
                <c:pt idx="1">
                  <c:v>2. kwartał</c:v>
                </c:pt>
                <c:pt idx="2">
                  <c:v>3. kwartał</c:v>
                </c:pt>
                <c:pt idx="3">
                  <c:v>4. kwartał</c:v>
                </c:pt>
              </c:strCache>
            </c:strRef>
          </c:cat>
          <c:val>
            <c:numRef>
              <c:f>Arkusz1!$B$2:$B$5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D087-4787-BA91-2A21EECE825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rgbClr val="003767"/>
              </a:solidFill>
              <a:latin typeface="Arial" panose="020B0604020202020204" pitchFamily="34" charset="0"/>
              <a:ea typeface="+mn-ea"/>
              <a:cs typeface="+mn-cs"/>
            </a:defRPr>
          </a:pPr>
          <a:endParaRPr lang="pl-PL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emf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ytuł i zawartość">
    <p:bg>
      <p:bgPr>
        <a:solidFill>
          <a:srgbClr val="00376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az 13" descr="pg_logo_bialy.ep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8567" y="1595000"/>
            <a:ext cx="2996855" cy="1625600"/>
          </a:xfrm>
          <a:prstGeom prst="rect">
            <a:avLst/>
          </a:prstGeom>
        </p:spPr>
      </p:pic>
      <p:sp>
        <p:nvSpPr>
          <p:cNvPr id="12" name="Tytuł 1"/>
          <p:cNvSpPr>
            <a:spLocks noGrp="1"/>
          </p:cNvSpPr>
          <p:nvPr>
            <p:ph type="title"/>
          </p:nvPr>
        </p:nvSpPr>
        <p:spPr>
          <a:xfrm>
            <a:off x="2409600" y="4406901"/>
            <a:ext cx="7420800" cy="1362075"/>
          </a:xfrm>
        </p:spPr>
        <p:txBody>
          <a:bodyPr anchor="t">
            <a:normAutofit/>
          </a:bodyPr>
          <a:lstStyle>
            <a:lvl1pPr algn="ctr">
              <a:defRPr sz="2600" b="0" cap="none"/>
            </a:lvl1pPr>
          </a:lstStyle>
          <a:p>
            <a:r>
              <a:rPr lang="pl-PL"/>
              <a:t>Kliknij, aby edytować styl</a:t>
            </a:r>
            <a:endParaRPr lang="pl-PL" dirty="0"/>
          </a:p>
        </p:txBody>
      </p:sp>
      <p:sp>
        <p:nvSpPr>
          <p:cNvPr id="9" name="Symbol zastępczy tekstu 8"/>
          <p:cNvSpPr>
            <a:spLocks noGrp="1"/>
          </p:cNvSpPr>
          <p:nvPr>
            <p:ph type="body" sz="quarter" idx="10"/>
          </p:nvPr>
        </p:nvSpPr>
        <p:spPr>
          <a:xfrm>
            <a:off x="2409601" y="5615473"/>
            <a:ext cx="7420800" cy="355478"/>
          </a:xfrm>
        </p:spPr>
        <p:txBody>
          <a:bodyPr>
            <a:normAutofit/>
          </a:bodyPr>
          <a:lstStyle>
            <a:lvl1pPr marL="0" indent="0" algn="ctr">
              <a:buNone/>
              <a:defRPr sz="1200">
                <a:latin typeface="+mj-lt"/>
              </a:defRPr>
            </a:lvl1pPr>
          </a:lstStyle>
          <a:p>
            <a:pPr lvl="0"/>
            <a:r>
              <a:rPr lang="pl-PL"/>
              <a:t>Kliknij, aby edytować style wzorca tekstu</a:t>
            </a:r>
          </a:p>
        </p:txBody>
      </p:sp>
    </p:spTree>
    <p:extLst>
      <p:ext uri="{BB962C8B-B14F-4D97-AF65-F5344CB8AC3E}">
        <p14:creationId xmlns:p14="http://schemas.microsoft.com/office/powerpoint/2010/main" val="343064684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4398434" y="536730"/>
            <a:ext cx="7707167" cy="281637"/>
          </a:xfrm>
        </p:spPr>
        <p:txBody>
          <a:bodyPr anchor="t">
            <a:noAutofit/>
          </a:bodyPr>
          <a:lstStyle>
            <a:lvl1pPr algn="l">
              <a:defRPr sz="18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pl-PL"/>
              <a:t>Kliknij, aby edytować styl</a:t>
            </a:r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 hasCustomPrompt="1"/>
          </p:nvPr>
        </p:nvSpPr>
        <p:spPr>
          <a:xfrm>
            <a:off x="1524000" y="2817298"/>
            <a:ext cx="9144000" cy="1655762"/>
          </a:xfrm>
        </p:spPr>
        <p:txBody>
          <a:bodyPr>
            <a:normAutofit/>
          </a:bodyPr>
          <a:lstStyle>
            <a:lvl1pPr marL="285750" indent="-285750" algn="l">
              <a:buClr>
                <a:srgbClr val="E31B23"/>
              </a:buClr>
              <a:buFont typeface="Wingdings" panose="05000000000000000000" pitchFamily="2" charset="2"/>
              <a:buChar char="§"/>
              <a:defRPr sz="1600" b="1" baseline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l-PL" dirty="0"/>
              <a:t>Kliknij, aby edytować styl wzorca tekstu</a:t>
            </a:r>
          </a:p>
        </p:txBody>
      </p:sp>
      <p:pic>
        <p:nvPicPr>
          <p:cNvPr id="8" name="Obraz 2" descr="Bez nazwy-10.pdf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65" t="13394"/>
          <a:stretch/>
        </p:blipFill>
        <p:spPr bwMode="auto">
          <a:xfrm>
            <a:off x="182400" y="106724"/>
            <a:ext cx="4084800" cy="1421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ytuł 1"/>
          <p:cNvSpPr txBox="1">
            <a:spLocks/>
          </p:cNvSpPr>
          <p:nvPr/>
        </p:nvSpPr>
        <p:spPr>
          <a:xfrm>
            <a:off x="0" y="1431395"/>
            <a:ext cx="12192000" cy="794956"/>
          </a:xfrm>
          <a:prstGeom prst="rect">
            <a:avLst/>
          </a:prstGeom>
          <a:solidFill>
            <a:srgbClr val="E31B23"/>
          </a:solidFill>
        </p:spPr>
        <p:txBody>
          <a:bodyPr vert="horz" lIns="828000" tIns="252000" rIns="91440" bIns="45720" rtlCol="0" anchor="t"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pl-PL" sz="1800" dirty="0">
              <a:solidFill>
                <a:schemeClr val="bg1"/>
              </a:solidFill>
            </a:endParaRPr>
          </a:p>
        </p:txBody>
      </p:sp>
      <p:sp>
        <p:nvSpPr>
          <p:cNvPr id="6" name="Symbol zastępczy tekstu 5"/>
          <p:cNvSpPr>
            <a:spLocks noGrp="1"/>
          </p:cNvSpPr>
          <p:nvPr>
            <p:ph type="body" sz="quarter" idx="10"/>
          </p:nvPr>
        </p:nvSpPr>
        <p:spPr>
          <a:xfrm>
            <a:off x="697361" y="1687761"/>
            <a:ext cx="5585883" cy="406715"/>
          </a:xfrm>
        </p:spPr>
        <p:txBody>
          <a:bodyPr>
            <a:normAutofit/>
          </a:bodyPr>
          <a:lstStyle>
            <a:lvl1pPr marL="0" indent="0">
              <a:buNone/>
              <a:defRPr lang="pl-PL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l-PL"/>
              <a:t>Kliknij, aby edytować style wzorca tekstu</a:t>
            </a:r>
          </a:p>
        </p:txBody>
      </p:sp>
    </p:spTree>
    <p:extLst>
      <p:ext uri="{BB962C8B-B14F-4D97-AF65-F5344CB8AC3E}">
        <p14:creationId xmlns:p14="http://schemas.microsoft.com/office/powerpoint/2010/main" val="21871717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ytuł 1"/>
          <p:cNvSpPr>
            <a:spLocks noGrp="1"/>
          </p:cNvSpPr>
          <p:nvPr>
            <p:ph type="ctrTitle"/>
          </p:nvPr>
        </p:nvSpPr>
        <p:spPr>
          <a:xfrm>
            <a:off x="4398434" y="536730"/>
            <a:ext cx="7707167" cy="281637"/>
          </a:xfrm>
        </p:spPr>
        <p:txBody>
          <a:bodyPr anchor="t">
            <a:noAutofit/>
          </a:bodyPr>
          <a:lstStyle>
            <a:lvl1pPr algn="l">
              <a:defRPr sz="18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pl-PL"/>
              <a:t>Kliknij, aby edytować styl</a:t>
            </a:r>
            <a:endParaRPr lang="pl-PL" dirty="0"/>
          </a:p>
        </p:txBody>
      </p:sp>
      <p:pic>
        <p:nvPicPr>
          <p:cNvPr id="12" name="Obraz 2" descr="Bez nazwy-10.pdf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65" t="13394"/>
          <a:stretch/>
        </p:blipFill>
        <p:spPr bwMode="auto">
          <a:xfrm>
            <a:off x="182400" y="106724"/>
            <a:ext cx="4084800" cy="1421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8" name="Wykres 27"/>
          <p:cNvGraphicFramePr/>
          <p:nvPr>
            <p:extLst>
              <p:ext uri="{D42A27DB-BD31-4B8C-83A1-F6EECF244321}">
                <p14:modId xmlns:p14="http://schemas.microsoft.com/office/powerpoint/2010/main" val="691805041"/>
              </p:ext>
            </p:extLst>
          </p:nvPr>
        </p:nvGraphicFramePr>
        <p:xfrm>
          <a:off x="1030433" y="2534935"/>
          <a:ext cx="10232652" cy="34736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Tytuł 1"/>
          <p:cNvSpPr txBox="1">
            <a:spLocks/>
          </p:cNvSpPr>
          <p:nvPr/>
        </p:nvSpPr>
        <p:spPr>
          <a:xfrm>
            <a:off x="1" y="1439142"/>
            <a:ext cx="7053943" cy="457107"/>
          </a:xfrm>
          <a:prstGeom prst="rect">
            <a:avLst/>
          </a:prstGeom>
          <a:solidFill>
            <a:srgbClr val="E31B23"/>
          </a:solidFill>
        </p:spPr>
        <p:txBody>
          <a:bodyPr vert="horz" lIns="828000" tIns="108000" rIns="91440" bIns="45720" rtlCol="0" anchor="t"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l-PL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Kliknij, aby edytować styl</a:t>
            </a:r>
          </a:p>
        </p:txBody>
      </p:sp>
    </p:spTree>
    <p:extLst>
      <p:ext uri="{BB962C8B-B14F-4D97-AF65-F5344CB8AC3E}">
        <p14:creationId xmlns:p14="http://schemas.microsoft.com/office/powerpoint/2010/main" val="42176323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ytuł 1"/>
          <p:cNvSpPr>
            <a:spLocks noGrp="1"/>
          </p:cNvSpPr>
          <p:nvPr>
            <p:ph type="ctrTitle"/>
          </p:nvPr>
        </p:nvSpPr>
        <p:spPr>
          <a:xfrm>
            <a:off x="4398434" y="536730"/>
            <a:ext cx="7707167" cy="281637"/>
          </a:xfrm>
        </p:spPr>
        <p:txBody>
          <a:bodyPr anchor="t">
            <a:noAutofit/>
          </a:bodyPr>
          <a:lstStyle>
            <a:lvl1pPr algn="l">
              <a:defRPr sz="18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pl-PL"/>
              <a:t>Kliknij, aby edytować styl</a:t>
            </a:r>
            <a:endParaRPr lang="pl-PL" dirty="0"/>
          </a:p>
        </p:txBody>
      </p:sp>
      <p:pic>
        <p:nvPicPr>
          <p:cNvPr id="12" name="Obraz 2" descr="Bez nazwy-10.pdf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65" t="13394"/>
          <a:stretch/>
        </p:blipFill>
        <p:spPr bwMode="auto">
          <a:xfrm>
            <a:off x="182400" y="106724"/>
            <a:ext cx="4084800" cy="1421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ytuł 1"/>
          <p:cNvSpPr txBox="1">
            <a:spLocks/>
          </p:cNvSpPr>
          <p:nvPr/>
        </p:nvSpPr>
        <p:spPr>
          <a:xfrm>
            <a:off x="1" y="1439142"/>
            <a:ext cx="7053943" cy="457107"/>
          </a:xfrm>
          <a:prstGeom prst="rect">
            <a:avLst/>
          </a:prstGeom>
          <a:solidFill>
            <a:srgbClr val="E31B23"/>
          </a:solidFill>
        </p:spPr>
        <p:txBody>
          <a:bodyPr vert="horz" lIns="828000" tIns="108000" rIns="91440" bIns="45720" rtlCol="0" anchor="t"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pl-PL" sz="1800" dirty="0">
              <a:solidFill>
                <a:schemeClr val="bg1"/>
              </a:solidFill>
            </a:endParaRPr>
          </a:p>
        </p:txBody>
      </p:sp>
      <p:graphicFrame>
        <p:nvGraphicFramePr>
          <p:cNvPr id="5" name="Wykres 4"/>
          <p:cNvGraphicFramePr/>
          <p:nvPr>
            <p:extLst>
              <p:ext uri="{D42A27DB-BD31-4B8C-83A1-F6EECF244321}">
                <p14:modId xmlns:p14="http://schemas.microsoft.com/office/powerpoint/2010/main" val="3499731292"/>
              </p:ext>
            </p:extLst>
          </p:nvPr>
        </p:nvGraphicFramePr>
        <p:xfrm>
          <a:off x="634221" y="2606400"/>
          <a:ext cx="5932800" cy="2966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Symbol zastępczy wykresu 2"/>
          <p:cNvSpPr>
            <a:spLocks noGrp="1"/>
          </p:cNvSpPr>
          <p:nvPr>
            <p:ph type="chart" sz="quarter" idx="10"/>
          </p:nvPr>
        </p:nvSpPr>
        <p:spPr>
          <a:xfrm>
            <a:off x="7247467" y="2254251"/>
            <a:ext cx="4686300" cy="3059113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pl-PL"/>
              <a:t>Kliknij ikonę, aby dodać wykres</a:t>
            </a:r>
            <a:endParaRPr lang="pl-PL" dirty="0"/>
          </a:p>
        </p:txBody>
      </p:sp>
      <p:sp>
        <p:nvSpPr>
          <p:cNvPr id="9" name="Symbol zastępczy tekstu 5"/>
          <p:cNvSpPr>
            <a:spLocks noGrp="1"/>
          </p:cNvSpPr>
          <p:nvPr>
            <p:ph type="body" sz="quarter" idx="11"/>
          </p:nvPr>
        </p:nvSpPr>
        <p:spPr>
          <a:xfrm>
            <a:off x="697361" y="1476743"/>
            <a:ext cx="5585883" cy="406715"/>
          </a:xfrm>
        </p:spPr>
        <p:txBody>
          <a:bodyPr>
            <a:normAutofit/>
          </a:bodyPr>
          <a:lstStyle>
            <a:lvl1pPr marL="0" indent="0">
              <a:buNone/>
              <a:defRPr lang="pl-PL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l-PL"/>
              <a:t>Kliknij, aby edytować style wzorca tekstu</a:t>
            </a:r>
          </a:p>
        </p:txBody>
      </p:sp>
    </p:spTree>
    <p:extLst>
      <p:ext uri="{BB962C8B-B14F-4D97-AF65-F5344CB8AC3E}">
        <p14:creationId xmlns:p14="http://schemas.microsoft.com/office/powerpoint/2010/main" val="34579740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ytuł 1"/>
          <p:cNvSpPr>
            <a:spLocks noGrp="1"/>
          </p:cNvSpPr>
          <p:nvPr>
            <p:ph type="ctrTitle"/>
          </p:nvPr>
        </p:nvSpPr>
        <p:spPr>
          <a:xfrm>
            <a:off x="4398434" y="536730"/>
            <a:ext cx="7707167" cy="281637"/>
          </a:xfrm>
        </p:spPr>
        <p:txBody>
          <a:bodyPr anchor="t">
            <a:noAutofit/>
          </a:bodyPr>
          <a:lstStyle>
            <a:lvl1pPr algn="l">
              <a:defRPr sz="18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pl-PL"/>
              <a:t>Kliknij, aby edytować styl</a:t>
            </a:r>
            <a:endParaRPr lang="pl-PL" dirty="0"/>
          </a:p>
        </p:txBody>
      </p:sp>
      <p:pic>
        <p:nvPicPr>
          <p:cNvPr id="12" name="Obraz 2" descr="Bez nazwy-10.pdf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65" t="13394"/>
          <a:stretch/>
        </p:blipFill>
        <p:spPr bwMode="auto">
          <a:xfrm>
            <a:off x="182400" y="106724"/>
            <a:ext cx="4084800" cy="1421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ytuł 1"/>
          <p:cNvSpPr txBox="1">
            <a:spLocks/>
          </p:cNvSpPr>
          <p:nvPr/>
        </p:nvSpPr>
        <p:spPr>
          <a:xfrm>
            <a:off x="1" y="1439142"/>
            <a:ext cx="7053943" cy="457107"/>
          </a:xfrm>
          <a:prstGeom prst="rect">
            <a:avLst/>
          </a:prstGeom>
          <a:solidFill>
            <a:srgbClr val="E31B23"/>
          </a:solidFill>
        </p:spPr>
        <p:txBody>
          <a:bodyPr vert="horz" lIns="828000" tIns="108000" rIns="91440" bIns="45720" rtlCol="0" anchor="t"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pl-PL" sz="1800" dirty="0">
              <a:solidFill>
                <a:schemeClr val="bg1"/>
              </a:solidFill>
            </a:endParaRPr>
          </a:p>
        </p:txBody>
      </p:sp>
      <p:sp>
        <p:nvSpPr>
          <p:cNvPr id="3" name="Symbol zastępczy wykresu 2"/>
          <p:cNvSpPr>
            <a:spLocks noGrp="1"/>
          </p:cNvSpPr>
          <p:nvPr>
            <p:ph type="chart" sz="quarter" idx="10"/>
          </p:nvPr>
        </p:nvSpPr>
        <p:spPr>
          <a:xfrm>
            <a:off x="1183821" y="2704771"/>
            <a:ext cx="4686300" cy="3059113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pl-PL"/>
              <a:t>Kliknij ikonę, aby dodać wykres</a:t>
            </a:r>
            <a:endParaRPr lang="pl-PL" dirty="0"/>
          </a:p>
        </p:txBody>
      </p:sp>
      <p:sp>
        <p:nvSpPr>
          <p:cNvPr id="9" name="Symbol zastępczy tekstu 5"/>
          <p:cNvSpPr>
            <a:spLocks noGrp="1"/>
          </p:cNvSpPr>
          <p:nvPr>
            <p:ph type="body" sz="quarter" idx="11"/>
          </p:nvPr>
        </p:nvSpPr>
        <p:spPr>
          <a:xfrm>
            <a:off x="697361" y="1476743"/>
            <a:ext cx="5585883" cy="406715"/>
          </a:xfrm>
        </p:spPr>
        <p:txBody>
          <a:bodyPr>
            <a:normAutofit/>
          </a:bodyPr>
          <a:lstStyle>
            <a:lvl1pPr marL="0" indent="0">
              <a:buNone/>
              <a:defRPr lang="pl-PL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l-PL"/>
              <a:t>Kliknij, aby edytować style wzorca tekstu</a:t>
            </a:r>
          </a:p>
        </p:txBody>
      </p:sp>
    </p:spTree>
    <p:extLst>
      <p:ext uri="{BB962C8B-B14F-4D97-AF65-F5344CB8AC3E}">
        <p14:creationId xmlns:p14="http://schemas.microsoft.com/office/powerpoint/2010/main" val="132251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ytuł 1"/>
          <p:cNvSpPr>
            <a:spLocks noGrp="1"/>
          </p:cNvSpPr>
          <p:nvPr>
            <p:ph type="ctrTitle"/>
          </p:nvPr>
        </p:nvSpPr>
        <p:spPr>
          <a:xfrm>
            <a:off x="4398434" y="536730"/>
            <a:ext cx="7707167" cy="281637"/>
          </a:xfrm>
        </p:spPr>
        <p:txBody>
          <a:bodyPr anchor="t">
            <a:noAutofit/>
          </a:bodyPr>
          <a:lstStyle>
            <a:lvl1pPr algn="l">
              <a:defRPr sz="18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pl-PL"/>
              <a:t>Kliknij, aby edytować styl</a:t>
            </a:r>
            <a:endParaRPr lang="pl-PL" dirty="0"/>
          </a:p>
        </p:txBody>
      </p:sp>
      <p:pic>
        <p:nvPicPr>
          <p:cNvPr id="12" name="Obraz 2" descr="Bez nazwy-10.pdf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65" t="13394"/>
          <a:stretch/>
        </p:blipFill>
        <p:spPr bwMode="auto">
          <a:xfrm>
            <a:off x="182400" y="106724"/>
            <a:ext cx="4084800" cy="1421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7" name="Obiek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06986577"/>
              </p:ext>
            </p:extLst>
          </p:nvPr>
        </p:nvGraphicFramePr>
        <p:xfrm>
          <a:off x="1121833" y="2517775"/>
          <a:ext cx="6292851" cy="2012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Arkusz" r:id="rId3" imgW="3057635" imgH="1304857" progId="Excel.Sheet.12">
                  <p:embed/>
                </p:oleObj>
              </mc:Choice>
              <mc:Fallback>
                <p:oleObj name="Arkusz" r:id="rId3" imgW="3057635" imgH="1304857" progId="Excel.Sheet.12">
                  <p:embed/>
                  <p:pic>
                    <p:nvPicPr>
                      <p:cNvPr id="7" name="Obiekt 6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121833" y="2517775"/>
                        <a:ext cx="6292851" cy="201295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solidFill>
                          <a:srgbClr val="003767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Tytuł 1"/>
          <p:cNvSpPr txBox="1">
            <a:spLocks/>
          </p:cNvSpPr>
          <p:nvPr/>
        </p:nvSpPr>
        <p:spPr>
          <a:xfrm>
            <a:off x="1" y="1439142"/>
            <a:ext cx="7053943" cy="457107"/>
          </a:xfrm>
          <a:prstGeom prst="rect">
            <a:avLst/>
          </a:prstGeom>
          <a:solidFill>
            <a:srgbClr val="E31B23"/>
          </a:solidFill>
        </p:spPr>
        <p:txBody>
          <a:bodyPr vert="horz" lIns="828000" tIns="108000" rIns="91440" bIns="45720" rtlCol="0" anchor="t"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l-PL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Kliknij, aby edytować styl</a:t>
            </a:r>
          </a:p>
        </p:txBody>
      </p:sp>
      <p:pic>
        <p:nvPicPr>
          <p:cNvPr id="14" name="Obraz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1"/>
            <a:ext cx="3934293" cy="493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8276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_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ytuł 1"/>
          <p:cNvSpPr>
            <a:spLocks noGrp="1"/>
          </p:cNvSpPr>
          <p:nvPr>
            <p:ph type="ctrTitle"/>
          </p:nvPr>
        </p:nvSpPr>
        <p:spPr>
          <a:xfrm>
            <a:off x="4398434" y="536730"/>
            <a:ext cx="7707167" cy="281637"/>
          </a:xfrm>
        </p:spPr>
        <p:txBody>
          <a:bodyPr anchor="t">
            <a:noAutofit/>
          </a:bodyPr>
          <a:lstStyle>
            <a:lvl1pPr algn="l">
              <a:defRPr sz="18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pl-PL"/>
              <a:t>Kliknij, aby edytować styl</a:t>
            </a:r>
            <a:endParaRPr lang="pl-PL" dirty="0"/>
          </a:p>
        </p:txBody>
      </p:sp>
      <p:pic>
        <p:nvPicPr>
          <p:cNvPr id="12" name="Obraz 2" descr="Bez nazwy-10.pdf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65" t="13394"/>
          <a:stretch/>
        </p:blipFill>
        <p:spPr bwMode="auto">
          <a:xfrm>
            <a:off x="182400" y="106724"/>
            <a:ext cx="4084800" cy="1421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ytuł 1"/>
          <p:cNvSpPr txBox="1">
            <a:spLocks/>
          </p:cNvSpPr>
          <p:nvPr/>
        </p:nvSpPr>
        <p:spPr>
          <a:xfrm>
            <a:off x="1" y="1439142"/>
            <a:ext cx="7053943" cy="457107"/>
          </a:xfrm>
          <a:prstGeom prst="rect">
            <a:avLst/>
          </a:prstGeom>
          <a:solidFill>
            <a:srgbClr val="E31B23"/>
          </a:solidFill>
        </p:spPr>
        <p:txBody>
          <a:bodyPr vert="horz" lIns="828000" tIns="108000" rIns="91440" bIns="45720" rtlCol="0" anchor="t"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pl-PL" sz="1800" dirty="0">
              <a:solidFill>
                <a:schemeClr val="bg1"/>
              </a:solidFill>
            </a:endParaRPr>
          </a:p>
        </p:txBody>
      </p:sp>
      <p:sp>
        <p:nvSpPr>
          <p:cNvPr id="9" name="Symbol zastępczy tekstu 5"/>
          <p:cNvSpPr>
            <a:spLocks noGrp="1"/>
          </p:cNvSpPr>
          <p:nvPr>
            <p:ph type="body" sz="quarter" idx="11"/>
          </p:nvPr>
        </p:nvSpPr>
        <p:spPr>
          <a:xfrm>
            <a:off x="697361" y="1476743"/>
            <a:ext cx="5585883" cy="406715"/>
          </a:xfrm>
        </p:spPr>
        <p:txBody>
          <a:bodyPr>
            <a:normAutofit/>
          </a:bodyPr>
          <a:lstStyle>
            <a:lvl1pPr marL="0" indent="0">
              <a:buNone/>
              <a:defRPr lang="pl-PL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tabeli 3"/>
          <p:cNvSpPr>
            <a:spLocks noGrp="1"/>
          </p:cNvSpPr>
          <p:nvPr>
            <p:ph type="tbl" sz="quarter" idx="12"/>
          </p:nvPr>
        </p:nvSpPr>
        <p:spPr>
          <a:xfrm>
            <a:off x="697362" y="2368428"/>
            <a:ext cx="6136217" cy="3890962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pl-PL"/>
              <a:t>Kliknij ikonę, aby dodać tabelę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9754448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ytuł 1"/>
          <p:cNvSpPr>
            <a:spLocks noGrp="1"/>
          </p:cNvSpPr>
          <p:nvPr>
            <p:ph type="ctrTitle"/>
          </p:nvPr>
        </p:nvSpPr>
        <p:spPr>
          <a:xfrm>
            <a:off x="4398434" y="536730"/>
            <a:ext cx="7707167" cy="281637"/>
          </a:xfrm>
        </p:spPr>
        <p:txBody>
          <a:bodyPr anchor="t">
            <a:noAutofit/>
          </a:bodyPr>
          <a:lstStyle>
            <a:lvl1pPr algn="l">
              <a:defRPr sz="18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pl-PL"/>
              <a:t>Kliknij, aby edytować styl</a:t>
            </a:r>
            <a:endParaRPr lang="pl-PL" dirty="0"/>
          </a:p>
        </p:txBody>
      </p:sp>
      <p:pic>
        <p:nvPicPr>
          <p:cNvPr id="8" name="Obraz 2" descr="Bez nazwy-10.pdf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65" t="13394"/>
          <a:stretch/>
        </p:blipFill>
        <p:spPr bwMode="auto">
          <a:xfrm>
            <a:off x="182400" y="106724"/>
            <a:ext cx="4084800" cy="1421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Podtytuł 2"/>
          <p:cNvSpPr>
            <a:spLocks noGrp="1"/>
          </p:cNvSpPr>
          <p:nvPr>
            <p:ph type="subTitle" idx="1" hasCustomPrompt="1"/>
          </p:nvPr>
        </p:nvSpPr>
        <p:spPr>
          <a:xfrm>
            <a:off x="1937200" y="2032438"/>
            <a:ext cx="9144000" cy="1655762"/>
          </a:xfrm>
        </p:spPr>
        <p:txBody>
          <a:bodyPr>
            <a:normAutofit/>
          </a:bodyPr>
          <a:lstStyle>
            <a:lvl1pPr marL="285750" indent="-285750" algn="l">
              <a:buClr>
                <a:srgbClr val="E31B23"/>
              </a:buClr>
              <a:buFont typeface="Wingdings" panose="05000000000000000000" pitchFamily="2" charset="2"/>
              <a:buChar char="§"/>
              <a:defRPr sz="1600" b="1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l-PL" dirty="0"/>
              <a:t>Kliknij, aby edytować styl wzorca tekstu</a:t>
            </a:r>
          </a:p>
        </p:txBody>
      </p:sp>
      <p:sp>
        <p:nvSpPr>
          <p:cNvPr id="2" name="Prostokąt 1"/>
          <p:cNvSpPr/>
          <p:nvPr/>
        </p:nvSpPr>
        <p:spPr>
          <a:xfrm>
            <a:off x="0" y="4612936"/>
            <a:ext cx="3945600" cy="2251077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800"/>
          </a:p>
        </p:txBody>
      </p:sp>
      <p:sp>
        <p:nvSpPr>
          <p:cNvPr id="13" name="Prostokąt 12"/>
          <p:cNvSpPr/>
          <p:nvPr/>
        </p:nvSpPr>
        <p:spPr>
          <a:xfrm>
            <a:off x="3945600" y="4612935"/>
            <a:ext cx="4339200" cy="2246208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800"/>
          </a:p>
        </p:txBody>
      </p:sp>
      <p:sp>
        <p:nvSpPr>
          <p:cNvPr id="14" name="Prostokąt 13"/>
          <p:cNvSpPr/>
          <p:nvPr/>
        </p:nvSpPr>
        <p:spPr>
          <a:xfrm>
            <a:off x="8284800" y="4615266"/>
            <a:ext cx="3893853" cy="2246208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800"/>
          </a:p>
        </p:txBody>
      </p:sp>
      <p:sp>
        <p:nvSpPr>
          <p:cNvPr id="15" name="Tytuł 1"/>
          <p:cNvSpPr txBox="1">
            <a:spLocks/>
          </p:cNvSpPr>
          <p:nvPr/>
        </p:nvSpPr>
        <p:spPr>
          <a:xfrm>
            <a:off x="952018" y="5548003"/>
            <a:ext cx="1647967" cy="28163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pl-PL" sz="1200" dirty="0">
                <a:latin typeface="Arial" panose="020B0604020202020204" pitchFamily="34" charset="0"/>
                <a:cs typeface="Arial" panose="020B0604020202020204" pitchFamily="34" charset="0"/>
              </a:rPr>
              <a:t>foto</a:t>
            </a:r>
          </a:p>
        </p:txBody>
      </p:sp>
      <p:sp>
        <p:nvSpPr>
          <p:cNvPr id="16" name="Tytuł 1"/>
          <p:cNvSpPr txBox="1">
            <a:spLocks/>
          </p:cNvSpPr>
          <p:nvPr/>
        </p:nvSpPr>
        <p:spPr>
          <a:xfrm>
            <a:off x="5291218" y="5548003"/>
            <a:ext cx="1647967" cy="28163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pl-PL" sz="1200" dirty="0">
                <a:latin typeface="Arial" panose="020B0604020202020204" pitchFamily="34" charset="0"/>
                <a:cs typeface="Arial" panose="020B0604020202020204" pitchFamily="34" charset="0"/>
              </a:rPr>
              <a:t>foto</a:t>
            </a:r>
          </a:p>
        </p:txBody>
      </p:sp>
      <p:sp>
        <p:nvSpPr>
          <p:cNvPr id="17" name="Tytuł 1"/>
          <p:cNvSpPr txBox="1">
            <a:spLocks/>
          </p:cNvSpPr>
          <p:nvPr/>
        </p:nvSpPr>
        <p:spPr>
          <a:xfrm>
            <a:off x="9474417" y="5548003"/>
            <a:ext cx="1647967" cy="28163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pl-PL" sz="1200" dirty="0">
                <a:latin typeface="Arial" panose="020B0604020202020204" pitchFamily="34" charset="0"/>
                <a:cs typeface="Arial" panose="020B0604020202020204" pitchFamily="34" charset="0"/>
              </a:rPr>
              <a:t>foto</a:t>
            </a:r>
          </a:p>
        </p:txBody>
      </p:sp>
    </p:spTree>
    <p:extLst>
      <p:ext uri="{BB962C8B-B14F-4D97-AF65-F5344CB8AC3E}">
        <p14:creationId xmlns:p14="http://schemas.microsoft.com/office/powerpoint/2010/main" val="40796633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_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ytuł 1"/>
          <p:cNvSpPr>
            <a:spLocks noGrp="1"/>
          </p:cNvSpPr>
          <p:nvPr>
            <p:ph type="ctrTitle"/>
          </p:nvPr>
        </p:nvSpPr>
        <p:spPr>
          <a:xfrm>
            <a:off x="4398434" y="536730"/>
            <a:ext cx="7707167" cy="281637"/>
          </a:xfrm>
        </p:spPr>
        <p:txBody>
          <a:bodyPr anchor="t">
            <a:noAutofit/>
          </a:bodyPr>
          <a:lstStyle>
            <a:lvl1pPr algn="l">
              <a:defRPr sz="18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pl-PL"/>
              <a:t>Kliknij, aby edytować styl</a:t>
            </a:r>
            <a:endParaRPr lang="pl-PL" dirty="0"/>
          </a:p>
        </p:txBody>
      </p:sp>
      <p:pic>
        <p:nvPicPr>
          <p:cNvPr id="8" name="Obraz 2" descr="Bez nazwy-10.pdf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65" t="13394"/>
          <a:stretch/>
        </p:blipFill>
        <p:spPr bwMode="auto">
          <a:xfrm>
            <a:off x="182400" y="106724"/>
            <a:ext cx="4084800" cy="1421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Podtytuł 2"/>
          <p:cNvSpPr>
            <a:spLocks noGrp="1"/>
          </p:cNvSpPr>
          <p:nvPr>
            <p:ph type="subTitle" idx="1" hasCustomPrompt="1"/>
          </p:nvPr>
        </p:nvSpPr>
        <p:spPr>
          <a:xfrm>
            <a:off x="4398433" y="1630250"/>
            <a:ext cx="6682767" cy="2057951"/>
          </a:xfrm>
        </p:spPr>
        <p:txBody>
          <a:bodyPr>
            <a:normAutofit/>
          </a:bodyPr>
          <a:lstStyle>
            <a:lvl1pPr marL="285750" indent="-285750" algn="l">
              <a:buClr>
                <a:srgbClr val="E31B23"/>
              </a:buClr>
              <a:buFont typeface="Wingdings" panose="05000000000000000000" pitchFamily="2" charset="2"/>
              <a:buChar char="§"/>
              <a:defRPr sz="1600" b="1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l-PL" dirty="0"/>
              <a:t>Kliknij, aby edytować styl wzorca tekstu</a:t>
            </a:r>
          </a:p>
        </p:txBody>
      </p:sp>
      <p:sp>
        <p:nvSpPr>
          <p:cNvPr id="2" name="Prostokąt 1"/>
          <p:cNvSpPr/>
          <p:nvPr/>
        </p:nvSpPr>
        <p:spPr>
          <a:xfrm>
            <a:off x="0" y="4310744"/>
            <a:ext cx="3945600" cy="2553269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800"/>
          </a:p>
        </p:txBody>
      </p:sp>
      <p:sp>
        <p:nvSpPr>
          <p:cNvPr id="13" name="Prostokąt 12"/>
          <p:cNvSpPr/>
          <p:nvPr/>
        </p:nvSpPr>
        <p:spPr>
          <a:xfrm>
            <a:off x="0" y="1630249"/>
            <a:ext cx="3945600" cy="2680494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800"/>
          </a:p>
        </p:txBody>
      </p:sp>
      <p:sp>
        <p:nvSpPr>
          <p:cNvPr id="15" name="Tytuł 1"/>
          <p:cNvSpPr txBox="1">
            <a:spLocks/>
          </p:cNvSpPr>
          <p:nvPr/>
        </p:nvSpPr>
        <p:spPr>
          <a:xfrm>
            <a:off x="952018" y="5548003"/>
            <a:ext cx="1647967" cy="28163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pl-PL" sz="1200" dirty="0">
                <a:latin typeface="Arial" panose="020B0604020202020204" pitchFamily="34" charset="0"/>
                <a:cs typeface="Arial" panose="020B0604020202020204" pitchFamily="34" charset="0"/>
              </a:rPr>
              <a:t>foto</a:t>
            </a:r>
          </a:p>
        </p:txBody>
      </p:sp>
      <p:sp>
        <p:nvSpPr>
          <p:cNvPr id="16" name="Tytuł 1"/>
          <p:cNvSpPr txBox="1">
            <a:spLocks/>
          </p:cNvSpPr>
          <p:nvPr/>
        </p:nvSpPr>
        <p:spPr>
          <a:xfrm>
            <a:off x="952018" y="2714176"/>
            <a:ext cx="1647967" cy="28163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pl-PL" sz="1200" dirty="0">
                <a:latin typeface="Arial" panose="020B0604020202020204" pitchFamily="34" charset="0"/>
                <a:cs typeface="Arial" panose="020B0604020202020204" pitchFamily="34" charset="0"/>
              </a:rPr>
              <a:t>foto</a:t>
            </a:r>
          </a:p>
        </p:txBody>
      </p:sp>
    </p:spTree>
    <p:extLst>
      <p:ext uri="{BB962C8B-B14F-4D97-AF65-F5344CB8AC3E}">
        <p14:creationId xmlns:p14="http://schemas.microsoft.com/office/powerpoint/2010/main" val="15390314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ytuł 1"/>
          <p:cNvSpPr>
            <a:spLocks noGrp="1"/>
          </p:cNvSpPr>
          <p:nvPr>
            <p:ph type="ctrTitle"/>
          </p:nvPr>
        </p:nvSpPr>
        <p:spPr>
          <a:xfrm>
            <a:off x="4398434" y="536730"/>
            <a:ext cx="7707167" cy="281637"/>
          </a:xfrm>
        </p:spPr>
        <p:txBody>
          <a:bodyPr anchor="t">
            <a:noAutofit/>
          </a:bodyPr>
          <a:lstStyle>
            <a:lvl1pPr algn="l">
              <a:defRPr sz="18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pl-PL"/>
              <a:t>Kliknij, aby edytować styl</a:t>
            </a:r>
            <a:endParaRPr lang="pl-PL" dirty="0"/>
          </a:p>
        </p:txBody>
      </p:sp>
      <p:pic>
        <p:nvPicPr>
          <p:cNvPr id="8" name="Obraz 2" descr="Bez nazwy-10.pdf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65" t="13394"/>
          <a:stretch/>
        </p:blipFill>
        <p:spPr bwMode="auto">
          <a:xfrm>
            <a:off x="182400" y="106724"/>
            <a:ext cx="4084800" cy="1421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Podtytuł 2"/>
          <p:cNvSpPr>
            <a:spLocks noGrp="1"/>
          </p:cNvSpPr>
          <p:nvPr>
            <p:ph type="subTitle" idx="1" hasCustomPrompt="1"/>
          </p:nvPr>
        </p:nvSpPr>
        <p:spPr>
          <a:xfrm>
            <a:off x="996648" y="2618438"/>
            <a:ext cx="5982552" cy="1655762"/>
          </a:xfrm>
        </p:spPr>
        <p:txBody>
          <a:bodyPr>
            <a:normAutofit/>
          </a:bodyPr>
          <a:lstStyle>
            <a:lvl1pPr marL="285750" indent="-285750" algn="l">
              <a:buClr>
                <a:srgbClr val="E31B23"/>
              </a:buClr>
              <a:buFont typeface="Wingdings" panose="05000000000000000000" pitchFamily="2" charset="2"/>
              <a:buChar char="§"/>
              <a:defRPr sz="1600" b="1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l-PL" dirty="0"/>
              <a:t>Kliknij, aby edytować styl wzorca tekstu</a:t>
            </a:r>
          </a:p>
        </p:txBody>
      </p:sp>
      <p:sp>
        <p:nvSpPr>
          <p:cNvPr id="2" name="Prostokąt 1"/>
          <p:cNvSpPr/>
          <p:nvPr/>
        </p:nvSpPr>
        <p:spPr>
          <a:xfrm>
            <a:off x="7276494" y="1490510"/>
            <a:ext cx="4915505" cy="2635090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800"/>
          </a:p>
        </p:txBody>
      </p:sp>
      <p:sp>
        <p:nvSpPr>
          <p:cNvPr id="14" name="Prostokąt 13"/>
          <p:cNvSpPr/>
          <p:nvPr/>
        </p:nvSpPr>
        <p:spPr>
          <a:xfrm>
            <a:off x="7276493" y="4125600"/>
            <a:ext cx="4902160" cy="2735874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800"/>
          </a:p>
        </p:txBody>
      </p:sp>
      <p:sp>
        <p:nvSpPr>
          <p:cNvPr id="15" name="Tytuł 1"/>
          <p:cNvSpPr txBox="1">
            <a:spLocks/>
          </p:cNvSpPr>
          <p:nvPr/>
        </p:nvSpPr>
        <p:spPr>
          <a:xfrm>
            <a:off x="8910262" y="2578683"/>
            <a:ext cx="1647967" cy="28163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pl-PL" sz="1200" dirty="0">
                <a:latin typeface="Arial" panose="020B0604020202020204" pitchFamily="34" charset="0"/>
                <a:cs typeface="Arial" panose="020B0604020202020204" pitchFamily="34" charset="0"/>
              </a:rPr>
              <a:t>foto</a:t>
            </a:r>
          </a:p>
        </p:txBody>
      </p:sp>
      <p:sp>
        <p:nvSpPr>
          <p:cNvPr id="17" name="Tytuł 1"/>
          <p:cNvSpPr txBox="1">
            <a:spLocks/>
          </p:cNvSpPr>
          <p:nvPr/>
        </p:nvSpPr>
        <p:spPr>
          <a:xfrm>
            <a:off x="8903590" y="5337142"/>
            <a:ext cx="1647967" cy="28163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pl-PL" sz="1200" dirty="0">
                <a:latin typeface="Arial" panose="020B0604020202020204" pitchFamily="34" charset="0"/>
                <a:cs typeface="Arial" panose="020B0604020202020204" pitchFamily="34" charset="0"/>
              </a:rPr>
              <a:t>foto</a:t>
            </a:r>
          </a:p>
        </p:txBody>
      </p:sp>
      <p:sp>
        <p:nvSpPr>
          <p:cNvPr id="21" name="Tytuł 1"/>
          <p:cNvSpPr txBox="1">
            <a:spLocks/>
          </p:cNvSpPr>
          <p:nvPr/>
        </p:nvSpPr>
        <p:spPr>
          <a:xfrm>
            <a:off x="1" y="1490511"/>
            <a:ext cx="7276492" cy="457107"/>
          </a:xfrm>
          <a:prstGeom prst="rect">
            <a:avLst/>
          </a:prstGeom>
          <a:solidFill>
            <a:srgbClr val="E31B23"/>
          </a:solidFill>
        </p:spPr>
        <p:txBody>
          <a:bodyPr vert="horz" lIns="828000" tIns="108000" rIns="91440" bIns="45720" rtlCol="0" anchor="t"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l-PL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Kliknij, aby edytować styl</a:t>
            </a:r>
          </a:p>
        </p:txBody>
      </p:sp>
    </p:spTree>
    <p:extLst>
      <p:ext uri="{BB962C8B-B14F-4D97-AF65-F5344CB8AC3E}">
        <p14:creationId xmlns:p14="http://schemas.microsoft.com/office/powerpoint/2010/main" val="37767293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6_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ytuł 1"/>
          <p:cNvSpPr>
            <a:spLocks noGrp="1"/>
          </p:cNvSpPr>
          <p:nvPr>
            <p:ph type="ctrTitle"/>
          </p:nvPr>
        </p:nvSpPr>
        <p:spPr>
          <a:xfrm>
            <a:off x="4398434" y="536730"/>
            <a:ext cx="7707167" cy="281637"/>
          </a:xfrm>
        </p:spPr>
        <p:txBody>
          <a:bodyPr anchor="t">
            <a:noAutofit/>
          </a:bodyPr>
          <a:lstStyle>
            <a:lvl1pPr algn="l">
              <a:defRPr sz="18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pl-PL"/>
              <a:t>Kliknij, aby edytować styl</a:t>
            </a:r>
            <a:endParaRPr lang="pl-PL" dirty="0"/>
          </a:p>
        </p:txBody>
      </p:sp>
      <p:pic>
        <p:nvPicPr>
          <p:cNvPr id="8" name="Obraz 2" descr="Bez nazwy-10.pdf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65" t="13394"/>
          <a:stretch/>
        </p:blipFill>
        <p:spPr bwMode="auto">
          <a:xfrm>
            <a:off x="182400" y="106724"/>
            <a:ext cx="4084800" cy="1421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Podtytuł 2"/>
          <p:cNvSpPr>
            <a:spLocks noGrp="1"/>
          </p:cNvSpPr>
          <p:nvPr>
            <p:ph type="subTitle" idx="1" hasCustomPrompt="1"/>
          </p:nvPr>
        </p:nvSpPr>
        <p:spPr>
          <a:xfrm>
            <a:off x="996648" y="2618438"/>
            <a:ext cx="5982552" cy="1655762"/>
          </a:xfrm>
        </p:spPr>
        <p:txBody>
          <a:bodyPr>
            <a:normAutofit/>
          </a:bodyPr>
          <a:lstStyle>
            <a:lvl1pPr marL="285750" indent="-285750" algn="l">
              <a:buClr>
                <a:srgbClr val="E31B23"/>
              </a:buClr>
              <a:buFont typeface="Wingdings" panose="05000000000000000000" pitchFamily="2" charset="2"/>
              <a:buChar char="§"/>
              <a:defRPr sz="1600" b="1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l-PL" dirty="0"/>
              <a:t>Kliknij, aby edytować styl wzorca tekstu</a:t>
            </a:r>
          </a:p>
        </p:txBody>
      </p:sp>
      <p:sp>
        <p:nvSpPr>
          <p:cNvPr id="17" name="Tytuł 1"/>
          <p:cNvSpPr txBox="1">
            <a:spLocks/>
          </p:cNvSpPr>
          <p:nvPr/>
        </p:nvSpPr>
        <p:spPr>
          <a:xfrm>
            <a:off x="8903590" y="5337142"/>
            <a:ext cx="1647967" cy="28163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pl-PL" sz="1200" dirty="0">
                <a:latin typeface="+mn-lt"/>
              </a:rPr>
              <a:t>foto</a:t>
            </a:r>
          </a:p>
        </p:txBody>
      </p:sp>
      <p:sp>
        <p:nvSpPr>
          <p:cNvPr id="10" name="Tytuł 1"/>
          <p:cNvSpPr txBox="1">
            <a:spLocks/>
          </p:cNvSpPr>
          <p:nvPr/>
        </p:nvSpPr>
        <p:spPr>
          <a:xfrm>
            <a:off x="1" y="1439142"/>
            <a:ext cx="7053943" cy="457107"/>
          </a:xfrm>
          <a:prstGeom prst="rect">
            <a:avLst/>
          </a:prstGeom>
          <a:solidFill>
            <a:srgbClr val="E31B23"/>
          </a:solidFill>
        </p:spPr>
        <p:txBody>
          <a:bodyPr vert="horz" lIns="828000" tIns="108000" rIns="91440" bIns="45720" rtlCol="0" anchor="t"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pl-PL" sz="1800" dirty="0">
              <a:solidFill>
                <a:schemeClr val="bg1"/>
              </a:solidFill>
            </a:endParaRPr>
          </a:p>
        </p:txBody>
      </p:sp>
      <p:sp>
        <p:nvSpPr>
          <p:cNvPr id="11" name="Symbol zastępczy tekstu 5"/>
          <p:cNvSpPr>
            <a:spLocks noGrp="1"/>
          </p:cNvSpPr>
          <p:nvPr>
            <p:ph type="body" sz="quarter" idx="11"/>
          </p:nvPr>
        </p:nvSpPr>
        <p:spPr>
          <a:xfrm>
            <a:off x="697361" y="1476743"/>
            <a:ext cx="5585883" cy="406715"/>
          </a:xfrm>
        </p:spPr>
        <p:txBody>
          <a:bodyPr>
            <a:normAutofit/>
          </a:bodyPr>
          <a:lstStyle>
            <a:lvl1pPr marL="0" indent="0">
              <a:buNone/>
              <a:defRPr lang="pl-PL" sz="1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obrazu online 3"/>
          <p:cNvSpPr>
            <a:spLocks noGrp="1"/>
          </p:cNvSpPr>
          <p:nvPr>
            <p:ph type="clipArt" sz="quarter" idx="12"/>
          </p:nvPr>
        </p:nvSpPr>
        <p:spPr>
          <a:xfrm>
            <a:off x="7236342" y="1439863"/>
            <a:ext cx="4955657" cy="2616200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pl-PL"/>
              <a:t>Kliknij ikonę, aby dodać obraz online</a:t>
            </a:r>
            <a:endParaRPr lang="pl-PL" dirty="0"/>
          </a:p>
        </p:txBody>
      </p:sp>
      <p:sp>
        <p:nvSpPr>
          <p:cNvPr id="16" name="Symbol zastępczy obrazu online 3"/>
          <p:cNvSpPr>
            <a:spLocks noGrp="1"/>
          </p:cNvSpPr>
          <p:nvPr>
            <p:ph type="clipArt" sz="quarter" idx="13"/>
          </p:nvPr>
        </p:nvSpPr>
        <p:spPr>
          <a:xfrm>
            <a:off x="7216938" y="4134339"/>
            <a:ext cx="4955657" cy="2712365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pl-PL"/>
              <a:t>Kliknij ikonę, aby dodać obraz online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99867252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5_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ytuł 1"/>
          <p:cNvSpPr>
            <a:spLocks noGrp="1"/>
          </p:cNvSpPr>
          <p:nvPr>
            <p:ph type="ctrTitle" hasCustomPrompt="1"/>
          </p:nvPr>
        </p:nvSpPr>
        <p:spPr>
          <a:xfrm>
            <a:off x="4398434" y="536730"/>
            <a:ext cx="7707167" cy="281637"/>
          </a:xfrm>
        </p:spPr>
        <p:txBody>
          <a:bodyPr anchor="t">
            <a:noAutofit/>
          </a:bodyPr>
          <a:lstStyle>
            <a:lvl1pPr algn="l">
              <a:defRPr sz="18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pl-PL" dirty="0"/>
              <a:t>Podsumowanie</a:t>
            </a:r>
          </a:p>
        </p:txBody>
      </p:sp>
      <p:pic>
        <p:nvPicPr>
          <p:cNvPr id="8" name="Obraz 2" descr="Bez nazwy-10.pdf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65" t="13394"/>
          <a:stretch/>
        </p:blipFill>
        <p:spPr bwMode="auto">
          <a:xfrm>
            <a:off x="182400" y="106724"/>
            <a:ext cx="4084800" cy="1421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Zaokrąglony prostokąt 12"/>
          <p:cNvSpPr/>
          <p:nvPr/>
        </p:nvSpPr>
        <p:spPr>
          <a:xfrm>
            <a:off x="2071016" y="4163012"/>
            <a:ext cx="8285811" cy="974838"/>
          </a:xfrm>
          <a:prstGeom prst="roundRect">
            <a:avLst/>
          </a:prstGeom>
          <a:solidFill>
            <a:srgbClr val="003767"/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7" name="Zaokrąglony prostokąt 15"/>
          <p:cNvSpPr/>
          <p:nvPr/>
        </p:nvSpPr>
        <p:spPr>
          <a:xfrm>
            <a:off x="2057269" y="2281289"/>
            <a:ext cx="8285811" cy="861477"/>
          </a:xfrm>
          <a:prstGeom prst="roundRect">
            <a:avLst/>
          </a:prstGeom>
          <a:solidFill>
            <a:srgbClr val="003767"/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0" name="Zaokrąglony prostokąt 18"/>
          <p:cNvSpPr/>
          <p:nvPr/>
        </p:nvSpPr>
        <p:spPr>
          <a:xfrm>
            <a:off x="2064629" y="3239589"/>
            <a:ext cx="8285811" cy="814387"/>
          </a:xfrm>
          <a:prstGeom prst="roundRect">
            <a:avLst/>
          </a:prstGeom>
          <a:solidFill>
            <a:srgbClr val="003767"/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3" name="Zaokrąglony prostokąt 21"/>
          <p:cNvSpPr/>
          <p:nvPr/>
        </p:nvSpPr>
        <p:spPr>
          <a:xfrm>
            <a:off x="2057269" y="1301624"/>
            <a:ext cx="8285811" cy="875428"/>
          </a:xfrm>
          <a:prstGeom prst="roundRect">
            <a:avLst/>
          </a:prstGeom>
          <a:solidFill>
            <a:srgbClr val="003767"/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6" name="Zaokrąglony prostokąt 24"/>
          <p:cNvSpPr/>
          <p:nvPr/>
        </p:nvSpPr>
        <p:spPr>
          <a:xfrm>
            <a:off x="2054083" y="5250193"/>
            <a:ext cx="8285811" cy="875428"/>
          </a:xfrm>
          <a:prstGeom prst="roundRect">
            <a:avLst/>
          </a:prstGeom>
          <a:solidFill>
            <a:srgbClr val="003767"/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" name="Symbol zastępczy tekstu 2"/>
          <p:cNvSpPr>
            <a:spLocks noGrp="1"/>
          </p:cNvSpPr>
          <p:nvPr>
            <p:ph type="body" sz="quarter" idx="10"/>
          </p:nvPr>
        </p:nvSpPr>
        <p:spPr>
          <a:xfrm>
            <a:off x="2448168" y="1579565"/>
            <a:ext cx="6555317" cy="4619625"/>
          </a:xfrm>
        </p:spPr>
        <p:txBody>
          <a:bodyPr>
            <a:normAutofit/>
          </a:bodyPr>
          <a:lstStyle>
            <a:lvl1pPr marL="0" marR="0" indent="0" algn="l" defTabSz="685800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45703801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Obraz 27" descr="dewiza kolor oś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9748" y="2311400"/>
            <a:ext cx="2893873" cy="2576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828004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C5593DC4-0748-4CD8-B066-CBFB5D06393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id="{52E6A6AA-1D7F-498C-9977-99D194C1CD7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/>
              <a:t>Kliknij, aby edytować styl wzorca podtytułu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01231E2E-E7C0-49BF-A0A3-829FF4AADB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68DC08-3BE0-4C7C-8C0E-E324176619D7}" type="datetimeFigureOut">
              <a:rPr lang="pl-PL" smtClean="0"/>
              <a:t>20.09.2021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1281B337-C529-4C4D-8456-1C3C2DF229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B5DD7455-96E8-422F-B19F-5FFCF23C9B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E03EB-C745-47DC-8EA6-69CD454435D0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60508133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7ABB6004-3761-47D6-B263-BACB7A5A8C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B2D83331-AA4F-4248-A7A9-5C3FCE1CDD3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16438507-0C76-46C2-A83C-49EFA03EC4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68DC08-3BE0-4C7C-8C0E-E324176619D7}" type="datetimeFigureOut">
              <a:rPr lang="pl-PL" smtClean="0"/>
              <a:t>20.09.2021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3DBA5406-A5FC-45B3-9CF8-19D4451B6F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7ACFEF45-D787-459C-875E-773E20BFF7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E03EB-C745-47DC-8EA6-69CD454435D0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739877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079ACF95-C634-49C0-B67B-B4A5248E5A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6C3C41D0-2EF1-47DA-B8F6-59F6817EEB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3D01F657-4AD3-4672-8B60-A86C8C5CAD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68DC08-3BE0-4C7C-8C0E-E324176619D7}" type="datetimeFigureOut">
              <a:rPr lang="pl-PL" smtClean="0"/>
              <a:t>20.09.2021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F648AD03-C6C1-4499-A32A-E7600E7915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FA77EDD8-CE44-46F2-BC22-2FA2EB890A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E03EB-C745-47DC-8EA6-69CD454435D0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70578320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10C51B9F-CFB4-4785-A6BB-065341342A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ECC72A82-B9B2-45C2-9DE7-FAE2FB8EDB0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zawartości 3">
            <a:extLst>
              <a:ext uri="{FF2B5EF4-FFF2-40B4-BE49-F238E27FC236}">
                <a16:creationId xmlns:a16="http://schemas.microsoft.com/office/drawing/2014/main" id="{7AD19EE9-3EBE-4971-B0DE-B616A18C274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daty 4">
            <a:extLst>
              <a:ext uri="{FF2B5EF4-FFF2-40B4-BE49-F238E27FC236}">
                <a16:creationId xmlns:a16="http://schemas.microsoft.com/office/drawing/2014/main" id="{47D0B873-3F2C-4F49-A00B-8C6991938F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68DC08-3BE0-4C7C-8C0E-E324176619D7}" type="datetimeFigureOut">
              <a:rPr lang="pl-PL" smtClean="0"/>
              <a:t>20.09.2021</a:t>
            </a:fld>
            <a:endParaRPr lang="pl-PL"/>
          </a:p>
        </p:txBody>
      </p:sp>
      <p:sp>
        <p:nvSpPr>
          <p:cNvPr id="6" name="Symbol zastępczy stopki 5">
            <a:extLst>
              <a:ext uri="{FF2B5EF4-FFF2-40B4-BE49-F238E27FC236}">
                <a16:creationId xmlns:a16="http://schemas.microsoft.com/office/drawing/2014/main" id="{0C4E4644-02F9-4816-A4F4-425DD57EEC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>
            <a:extLst>
              <a:ext uri="{FF2B5EF4-FFF2-40B4-BE49-F238E27FC236}">
                <a16:creationId xmlns:a16="http://schemas.microsoft.com/office/drawing/2014/main" id="{830F2A3F-718F-45C0-9E75-4CA4F5DBAB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E03EB-C745-47DC-8EA6-69CD454435D0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50624855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012809C6-A5C0-4538-A7DD-1BDC02F635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6625D33A-F4B0-4986-8103-92FBF0C16A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zawartości 3">
            <a:extLst>
              <a:ext uri="{FF2B5EF4-FFF2-40B4-BE49-F238E27FC236}">
                <a16:creationId xmlns:a16="http://schemas.microsoft.com/office/drawing/2014/main" id="{7FC55C10-B4F8-4922-BDF5-C37F26090B8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tekstu 4">
            <a:extLst>
              <a:ext uri="{FF2B5EF4-FFF2-40B4-BE49-F238E27FC236}">
                <a16:creationId xmlns:a16="http://schemas.microsoft.com/office/drawing/2014/main" id="{7845F399-1A06-4F9F-B50C-05B60FABECC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6" name="Symbol zastępczy zawartości 5">
            <a:extLst>
              <a:ext uri="{FF2B5EF4-FFF2-40B4-BE49-F238E27FC236}">
                <a16:creationId xmlns:a16="http://schemas.microsoft.com/office/drawing/2014/main" id="{97D2DA44-C96A-4FEC-B79D-ADAB3107651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7" name="Symbol zastępczy daty 6">
            <a:extLst>
              <a:ext uri="{FF2B5EF4-FFF2-40B4-BE49-F238E27FC236}">
                <a16:creationId xmlns:a16="http://schemas.microsoft.com/office/drawing/2014/main" id="{3C804AA2-78F1-4FBB-B190-59DCF14E8E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68DC08-3BE0-4C7C-8C0E-E324176619D7}" type="datetimeFigureOut">
              <a:rPr lang="pl-PL" smtClean="0"/>
              <a:t>20.09.2021</a:t>
            </a:fld>
            <a:endParaRPr lang="pl-PL"/>
          </a:p>
        </p:txBody>
      </p:sp>
      <p:sp>
        <p:nvSpPr>
          <p:cNvPr id="8" name="Symbol zastępczy stopki 7">
            <a:extLst>
              <a:ext uri="{FF2B5EF4-FFF2-40B4-BE49-F238E27FC236}">
                <a16:creationId xmlns:a16="http://schemas.microsoft.com/office/drawing/2014/main" id="{AAD54605-AC2D-4AF2-8FAA-459D8F3F37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>
            <a:extLst>
              <a:ext uri="{FF2B5EF4-FFF2-40B4-BE49-F238E27FC236}">
                <a16:creationId xmlns:a16="http://schemas.microsoft.com/office/drawing/2014/main" id="{9D1D9D71-E6E3-47AB-8EA0-5F7CDE6525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E03EB-C745-47DC-8EA6-69CD454435D0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0393074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50343463-463A-44C4-8C75-68A4701B70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daty 2">
            <a:extLst>
              <a:ext uri="{FF2B5EF4-FFF2-40B4-BE49-F238E27FC236}">
                <a16:creationId xmlns:a16="http://schemas.microsoft.com/office/drawing/2014/main" id="{568FB6D3-EFEA-4E14-BD72-57CD56B5C4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68DC08-3BE0-4C7C-8C0E-E324176619D7}" type="datetimeFigureOut">
              <a:rPr lang="pl-PL" smtClean="0"/>
              <a:t>20.09.2021</a:t>
            </a:fld>
            <a:endParaRPr lang="pl-PL"/>
          </a:p>
        </p:txBody>
      </p:sp>
      <p:sp>
        <p:nvSpPr>
          <p:cNvPr id="4" name="Symbol zastępczy stopki 3">
            <a:extLst>
              <a:ext uri="{FF2B5EF4-FFF2-40B4-BE49-F238E27FC236}">
                <a16:creationId xmlns:a16="http://schemas.microsoft.com/office/drawing/2014/main" id="{F1BC8A9F-6294-426F-AB97-02D66ED4C7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>
            <a:extLst>
              <a:ext uri="{FF2B5EF4-FFF2-40B4-BE49-F238E27FC236}">
                <a16:creationId xmlns:a16="http://schemas.microsoft.com/office/drawing/2014/main" id="{A34073B5-A953-45D6-9C75-5BDFA422D2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E03EB-C745-47DC-8EA6-69CD454435D0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4269479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>
            <a:extLst>
              <a:ext uri="{FF2B5EF4-FFF2-40B4-BE49-F238E27FC236}">
                <a16:creationId xmlns:a16="http://schemas.microsoft.com/office/drawing/2014/main" id="{C0F1459A-1FAE-4552-B23B-99BBEF7BBD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68DC08-3BE0-4C7C-8C0E-E324176619D7}" type="datetimeFigureOut">
              <a:rPr lang="pl-PL" smtClean="0"/>
              <a:t>20.09.2021</a:t>
            </a:fld>
            <a:endParaRPr lang="pl-PL"/>
          </a:p>
        </p:txBody>
      </p:sp>
      <p:sp>
        <p:nvSpPr>
          <p:cNvPr id="3" name="Symbol zastępczy stopki 2">
            <a:extLst>
              <a:ext uri="{FF2B5EF4-FFF2-40B4-BE49-F238E27FC236}">
                <a16:creationId xmlns:a16="http://schemas.microsoft.com/office/drawing/2014/main" id="{11EA8233-A9EB-4FE6-8FF0-2337A274BB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ECF35F8C-F56F-4041-A436-E09E1BDE28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E03EB-C745-47DC-8EA6-69CD454435D0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69458162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7A82B84E-7E4E-47E3-AEB4-11A85E8C76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AB1366F8-CBC3-446A-A936-556EDE6E56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2012DF26-578B-4B53-AA60-B9DEF671D6A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4">
            <a:extLst>
              <a:ext uri="{FF2B5EF4-FFF2-40B4-BE49-F238E27FC236}">
                <a16:creationId xmlns:a16="http://schemas.microsoft.com/office/drawing/2014/main" id="{D4233A8C-B550-456A-9A59-4FC3E27872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68DC08-3BE0-4C7C-8C0E-E324176619D7}" type="datetimeFigureOut">
              <a:rPr lang="pl-PL" smtClean="0"/>
              <a:t>20.09.2021</a:t>
            </a:fld>
            <a:endParaRPr lang="pl-PL"/>
          </a:p>
        </p:txBody>
      </p:sp>
      <p:sp>
        <p:nvSpPr>
          <p:cNvPr id="6" name="Symbol zastępczy stopki 5">
            <a:extLst>
              <a:ext uri="{FF2B5EF4-FFF2-40B4-BE49-F238E27FC236}">
                <a16:creationId xmlns:a16="http://schemas.microsoft.com/office/drawing/2014/main" id="{AAD18C35-2802-43A1-BEBF-8293E6DDB6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>
            <a:extLst>
              <a:ext uri="{FF2B5EF4-FFF2-40B4-BE49-F238E27FC236}">
                <a16:creationId xmlns:a16="http://schemas.microsoft.com/office/drawing/2014/main" id="{48D160D5-4024-45A3-8F03-64355479E3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E03EB-C745-47DC-8EA6-69CD454435D0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0997051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82FFB0AE-9BAE-4323-9988-87C537201A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obrazu 2">
            <a:extLst>
              <a:ext uri="{FF2B5EF4-FFF2-40B4-BE49-F238E27FC236}">
                <a16:creationId xmlns:a16="http://schemas.microsoft.com/office/drawing/2014/main" id="{B3FA9E11-F0EF-46FA-B20A-20E86140CDD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95457179-A8A8-46AE-957E-A829C324787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Symbol zastępczy daty 4">
            <a:extLst>
              <a:ext uri="{FF2B5EF4-FFF2-40B4-BE49-F238E27FC236}">
                <a16:creationId xmlns:a16="http://schemas.microsoft.com/office/drawing/2014/main" id="{177B2CC4-B517-4452-A035-1FA4ED9281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68DC08-3BE0-4C7C-8C0E-E324176619D7}" type="datetimeFigureOut">
              <a:rPr lang="pl-PL" smtClean="0"/>
              <a:t>20.09.2021</a:t>
            </a:fld>
            <a:endParaRPr lang="pl-PL"/>
          </a:p>
        </p:txBody>
      </p:sp>
      <p:sp>
        <p:nvSpPr>
          <p:cNvPr id="6" name="Symbol zastępczy stopki 5">
            <a:extLst>
              <a:ext uri="{FF2B5EF4-FFF2-40B4-BE49-F238E27FC236}">
                <a16:creationId xmlns:a16="http://schemas.microsoft.com/office/drawing/2014/main" id="{8E47395B-7F74-4253-BF5E-6BF887AB8B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>
            <a:extLst>
              <a:ext uri="{FF2B5EF4-FFF2-40B4-BE49-F238E27FC236}">
                <a16:creationId xmlns:a16="http://schemas.microsoft.com/office/drawing/2014/main" id="{21C6C928-1EB5-4C21-9BAB-7A8A13BAC5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E03EB-C745-47DC-8EA6-69CD454435D0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5761479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BC03A19E-223B-4190-AAE7-1A31663EC6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>
            <a:extLst>
              <a:ext uri="{FF2B5EF4-FFF2-40B4-BE49-F238E27FC236}">
                <a16:creationId xmlns:a16="http://schemas.microsoft.com/office/drawing/2014/main" id="{02FF9073-760C-4D10-9FAA-30031DB96BA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A116497D-9F48-4E2F-A40A-DB7AB2E257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68DC08-3BE0-4C7C-8C0E-E324176619D7}" type="datetimeFigureOut">
              <a:rPr lang="pl-PL" smtClean="0"/>
              <a:t>20.09.2021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45C8ADC5-5D0C-4463-A155-D920256B8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1ED96BF8-DD06-4C8E-999B-054F2DC758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E03EB-C745-47DC-8EA6-69CD454435D0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8128141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>
            <a:extLst>
              <a:ext uri="{FF2B5EF4-FFF2-40B4-BE49-F238E27FC236}">
                <a16:creationId xmlns:a16="http://schemas.microsoft.com/office/drawing/2014/main" id="{0CC57C98-D151-4097-BE06-485026E3D61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>
            <a:extLst>
              <a:ext uri="{FF2B5EF4-FFF2-40B4-BE49-F238E27FC236}">
                <a16:creationId xmlns:a16="http://schemas.microsoft.com/office/drawing/2014/main" id="{68AEED2D-FD64-44F5-9011-F3962E51D31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7F3B9980-8C6C-4657-ADAA-51BFB7662C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68DC08-3BE0-4C7C-8C0E-E324176619D7}" type="datetimeFigureOut">
              <a:rPr lang="pl-PL" smtClean="0"/>
              <a:t>20.09.2021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539185CC-0E6C-48C9-88FF-C6B77FAE4A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B24AB01A-0DCF-4666-873E-6FF5348FD5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E03EB-C745-47DC-8EA6-69CD454435D0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548678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F69601-5D57-4982-B35A-6A970BE073CD}" type="datetimeFigureOut">
              <a:rPr lang="pl-PL" smtClean="0"/>
              <a:t>20.09.2021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578F50-5A19-4F94-AF84-E229B3C0F9C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593817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>
            <a:extLst>
              <a:ext uri="{FF2B5EF4-FFF2-40B4-BE49-F238E27FC236}">
                <a16:creationId xmlns:a16="http://schemas.microsoft.com/office/drawing/2014/main" id="{72AAFA39-0223-4196-A6B7-1515544E6B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FDF96ADC-FFF8-44EF-BDDE-6B2576C77F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daty 3">
            <a:extLst>
              <a:ext uri="{FF2B5EF4-FFF2-40B4-BE49-F238E27FC236}">
                <a16:creationId xmlns:a16="http://schemas.microsoft.com/office/drawing/2014/main" id="{9AC4A184-662B-4B02-B6FF-70F2B103319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68DC08-3BE0-4C7C-8C0E-E324176619D7}" type="datetimeFigureOut">
              <a:rPr lang="pl-PL" smtClean="0"/>
              <a:t>20.09.2021</a:t>
            </a:fld>
            <a:endParaRPr lang="pl-PL"/>
          </a:p>
        </p:txBody>
      </p:sp>
      <p:sp>
        <p:nvSpPr>
          <p:cNvPr id="5" name="Symbol zastępczy stopki 4">
            <a:extLst>
              <a:ext uri="{FF2B5EF4-FFF2-40B4-BE49-F238E27FC236}">
                <a16:creationId xmlns:a16="http://schemas.microsoft.com/office/drawing/2014/main" id="{A4708B7A-165A-4116-8485-CAF763D7ACD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>
            <a:extLst>
              <a:ext uri="{FF2B5EF4-FFF2-40B4-BE49-F238E27FC236}">
                <a16:creationId xmlns:a16="http://schemas.microsoft.com/office/drawing/2014/main" id="{FB9765E9-7499-4F18-A4F2-61614060B1F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8E03EB-C745-47DC-8EA6-69CD454435D0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056392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585AC6EA-79DC-41FD-8E1E-0A2577A71A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Identyfikacja drewna zabarwionego sinizną – klasyfikacja obrazów</a:t>
            </a:r>
          </a:p>
        </p:txBody>
      </p:sp>
      <p:sp>
        <p:nvSpPr>
          <p:cNvPr id="3" name="Symbol zastępczy tekstu 2">
            <a:extLst>
              <a:ext uri="{FF2B5EF4-FFF2-40B4-BE49-F238E27FC236}">
                <a16:creationId xmlns:a16="http://schemas.microsoft.com/office/drawing/2014/main" id="{7DC9FA94-4975-4A6B-B8C3-2DABF7FC810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409601" y="5615473"/>
            <a:ext cx="7420800" cy="492364"/>
          </a:xfrm>
        </p:spPr>
        <p:txBody>
          <a:bodyPr>
            <a:normAutofit fontScale="92500" lnSpcReduction="10000"/>
          </a:bodyPr>
          <a:lstStyle/>
          <a:p>
            <a:r>
              <a:rPr lang="pl-PL" dirty="0"/>
              <a:t>Opiekun: dr inż. Jacek Lebiedź prof. PG</a:t>
            </a:r>
          </a:p>
          <a:p>
            <a:r>
              <a:rPr lang="pl-PL" dirty="0"/>
              <a:t>Zespół projektowy 19@KISI’2021: Maciej Jegierski - kierownik</a:t>
            </a:r>
          </a:p>
        </p:txBody>
      </p:sp>
    </p:spTree>
    <p:extLst>
      <p:ext uri="{BB962C8B-B14F-4D97-AF65-F5344CB8AC3E}">
        <p14:creationId xmlns:p14="http://schemas.microsoft.com/office/powerpoint/2010/main" val="9278896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A6302738-9FCD-4DD0-8CCF-B9A2558798D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id="{BC4B315F-90C2-4B27-831F-759FAC95672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2817298"/>
            <a:ext cx="9144000" cy="325502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dirty="0"/>
              <a:t>Celem projektu jest opracowanie algorytmu wykrywającego siniznę na zdjęciach próbek drewna.</a:t>
            </a:r>
          </a:p>
          <a:p>
            <a:pPr marL="0" indent="0">
              <a:buNone/>
            </a:pPr>
            <a:r>
              <a:rPr lang="pl-PL" dirty="0"/>
              <a:t>Zakres projektu:</a:t>
            </a:r>
          </a:p>
          <a:p>
            <a:pPr marL="342900" indent="-342900">
              <a:buFont typeface="+mj-lt"/>
              <a:buAutoNum type="arabicPeriod"/>
            </a:pPr>
            <a:r>
              <a:rPr lang="pl-PL" dirty="0"/>
              <a:t>Opracowanie i implementacja algorytmu rozpoznającego siniznę na zdjęciach próbek drewna.</a:t>
            </a:r>
          </a:p>
          <a:p>
            <a:pPr marL="342900" indent="-342900">
              <a:buFont typeface="+mj-lt"/>
              <a:buAutoNum type="arabicPeriod"/>
            </a:pPr>
            <a:r>
              <a:rPr lang="pl-PL" dirty="0"/>
              <a:t>Analiza zdjęć wykonanych w różnych warunkach oświetleniowych w celu ustalenia optymalnych warunków świetlnych dla identyfikacji drewna z sinizną.</a:t>
            </a:r>
          </a:p>
          <a:p>
            <a:pPr marL="342900" indent="-342900">
              <a:buFont typeface="+mj-lt"/>
              <a:buAutoNum type="arabicPeriod"/>
            </a:pPr>
            <a:r>
              <a:rPr lang="pl-PL" dirty="0"/>
              <a:t>Opracowanie dokumentacji.</a:t>
            </a:r>
          </a:p>
          <a:p>
            <a:pPr marL="342900" indent="-342900">
              <a:buFont typeface="+mj-lt"/>
              <a:buAutoNum type="arabicPeriod"/>
            </a:pPr>
            <a:r>
              <a:rPr lang="pl-PL" dirty="0"/>
              <a:t>Przygotowanie publikacji badawczej.</a:t>
            </a:r>
          </a:p>
          <a:p>
            <a:pPr marL="342900" indent="-342900">
              <a:buFont typeface="+mj-lt"/>
              <a:buAutoNum type="arabicPeriod"/>
            </a:pPr>
            <a:endParaRPr lang="pl-PL" dirty="0"/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6B198627-E206-45D4-B4E3-70917018B2C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pl-PL" dirty="0"/>
              <a:t>Cel oraz zakres projektu</a:t>
            </a:r>
          </a:p>
        </p:txBody>
      </p:sp>
    </p:spTree>
    <p:extLst>
      <p:ext uri="{BB962C8B-B14F-4D97-AF65-F5344CB8AC3E}">
        <p14:creationId xmlns:p14="http://schemas.microsoft.com/office/powerpoint/2010/main" val="31204784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A6302738-9FCD-4DD0-8CCF-B9A2558798D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id="{BC4B315F-90C2-4B27-831F-759FAC95672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2817298"/>
            <a:ext cx="9144000" cy="325502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dirty="0"/>
              <a:t>Podział zadania klasyfikacji obrazu na dwa podzadania:</a:t>
            </a:r>
          </a:p>
          <a:p>
            <a:pPr marL="342900" indent="-342900">
              <a:buFont typeface="+mj-lt"/>
              <a:buAutoNum type="arabicPeriod"/>
            </a:pPr>
            <a:r>
              <a:rPr lang="pl-PL" dirty="0"/>
              <a:t>Ekstrakcja – wyciągnięcie najistotniejszych cech z obrazu z wykorzystaniem jednej z następujących metod:</a:t>
            </a:r>
          </a:p>
          <a:p>
            <a:pPr marL="400050" lvl="2" algn="l"/>
            <a:r>
              <a:rPr lang="pl-PL" dirty="0" err="1"/>
              <a:t>Difference</a:t>
            </a:r>
            <a:r>
              <a:rPr lang="pl-PL" dirty="0"/>
              <a:t> of </a:t>
            </a:r>
            <a:r>
              <a:rPr lang="pl-PL" dirty="0" err="1"/>
              <a:t>Gaussian</a:t>
            </a:r>
            <a:r>
              <a:rPr lang="pl-PL" dirty="0"/>
              <a:t> (DOG), Edge </a:t>
            </a:r>
            <a:r>
              <a:rPr lang="pl-PL" dirty="0" err="1"/>
              <a:t>Based</a:t>
            </a:r>
            <a:r>
              <a:rPr lang="pl-PL" dirty="0"/>
              <a:t> Regions (EBR), Histogram of </a:t>
            </a:r>
            <a:r>
              <a:rPr lang="pl-PL" dirty="0" err="1"/>
              <a:t>Oriented</a:t>
            </a:r>
            <a:r>
              <a:rPr lang="pl-PL" dirty="0"/>
              <a:t> </a:t>
            </a:r>
            <a:r>
              <a:rPr lang="pl-PL" dirty="0" err="1"/>
              <a:t>Gradients</a:t>
            </a:r>
            <a:r>
              <a:rPr lang="pl-PL" dirty="0"/>
              <a:t> (HOG), </a:t>
            </a:r>
            <a:r>
              <a:rPr lang="pl-PL" dirty="0" err="1"/>
              <a:t>Local</a:t>
            </a:r>
            <a:r>
              <a:rPr lang="pl-PL" dirty="0"/>
              <a:t> </a:t>
            </a:r>
            <a:r>
              <a:rPr lang="pl-PL" dirty="0" err="1"/>
              <a:t>Binary</a:t>
            </a:r>
            <a:r>
              <a:rPr lang="pl-PL" dirty="0"/>
              <a:t> </a:t>
            </a:r>
            <a:r>
              <a:rPr lang="pl-PL" dirty="0" err="1"/>
              <a:t>Pattern</a:t>
            </a:r>
            <a:r>
              <a:rPr lang="pl-PL" dirty="0"/>
              <a:t> (LBP), </a:t>
            </a:r>
            <a:r>
              <a:rPr lang="pl-PL" dirty="0" err="1"/>
              <a:t>Scale-invariant</a:t>
            </a:r>
            <a:r>
              <a:rPr lang="pl-PL" dirty="0"/>
              <a:t> </a:t>
            </a:r>
            <a:r>
              <a:rPr lang="pl-PL" dirty="0" err="1"/>
              <a:t>feature</a:t>
            </a:r>
            <a:r>
              <a:rPr lang="pl-PL" dirty="0"/>
              <a:t> </a:t>
            </a:r>
            <a:r>
              <a:rPr lang="pl-PL" dirty="0" err="1"/>
              <a:t>transform</a:t>
            </a:r>
            <a:r>
              <a:rPr lang="pl-PL" dirty="0"/>
              <a:t> (SIFT) i </a:t>
            </a:r>
            <a:r>
              <a:rPr lang="pl-PL" dirty="0" err="1"/>
              <a:t>innne</a:t>
            </a:r>
            <a:r>
              <a:rPr lang="pl-PL" dirty="0"/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lang="pl-PL" dirty="0"/>
              <a:t>Klasyfikacja – przydzielenie zdjęcia do jednej z klas za pomocą algorytmu:</a:t>
            </a:r>
          </a:p>
          <a:p>
            <a:pPr marL="400050" lvl="2" algn="l"/>
            <a:r>
              <a:rPr lang="pl-PL" dirty="0"/>
              <a:t>klasyfikator naiwnego Bayesa, klasyfikator k najbliższych sąsiadów, systemy oparte o reguły, sieci neuronowe, maszyna wektorów nośnych (SVM) i inne.</a:t>
            </a:r>
          </a:p>
          <a:p>
            <a:pPr marL="342900" indent="-342900">
              <a:buFont typeface="+mj-lt"/>
              <a:buAutoNum type="arabicPeriod"/>
            </a:pPr>
            <a:endParaRPr lang="pl-PL" dirty="0"/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6B198627-E206-45D4-B4E3-70917018B2C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97361" y="1687761"/>
            <a:ext cx="11274680" cy="406715"/>
          </a:xfrm>
        </p:spPr>
        <p:txBody>
          <a:bodyPr>
            <a:normAutofit/>
          </a:bodyPr>
          <a:lstStyle/>
          <a:p>
            <a:r>
              <a:rPr lang="pl-PL" dirty="0"/>
              <a:t>Przegląd literaturowy – problem klasyfikacji zdjęć</a:t>
            </a:r>
          </a:p>
        </p:txBody>
      </p:sp>
    </p:spTree>
    <p:extLst>
      <p:ext uri="{BB962C8B-B14F-4D97-AF65-F5344CB8AC3E}">
        <p14:creationId xmlns:p14="http://schemas.microsoft.com/office/powerpoint/2010/main" val="40381255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A6302738-9FCD-4DD0-8CCF-B9A2558798D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id="{BC4B315F-90C2-4B27-831F-759FAC95672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2817298"/>
            <a:ext cx="9144000" cy="325502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dirty="0"/>
              <a:t>Podział zadania klasyfikacji obrazu na dwa podzadania:</a:t>
            </a:r>
          </a:p>
          <a:p>
            <a:pPr marL="342900" indent="-342900">
              <a:buFont typeface="+mj-lt"/>
              <a:buAutoNum type="arabicPeriod"/>
            </a:pPr>
            <a:r>
              <a:rPr lang="pl-PL" dirty="0"/>
              <a:t>Ekstrakcja – wyciągnięcie najistotniejszych cech z obrazu z wykorzystaniem jednej z następujących metod:</a:t>
            </a:r>
          </a:p>
          <a:p>
            <a:pPr marL="400050" lvl="2" algn="l"/>
            <a:r>
              <a:rPr lang="en-US" dirty="0"/>
              <a:t>Speeded up robust features (SURF), Tamura Texture, Independent component analysis (ICA)</a:t>
            </a:r>
            <a:r>
              <a:rPr lang="pl-PL" dirty="0"/>
              <a:t> oraz </a:t>
            </a:r>
            <a:r>
              <a:rPr lang="pl-PL" dirty="0" err="1"/>
              <a:t>Local</a:t>
            </a:r>
            <a:r>
              <a:rPr lang="pl-PL" dirty="0"/>
              <a:t> </a:t>
            </a:r>
            <a:r>
              <a:rPr lang="pl-PL" dirty="0" err="1"/>
              <a:t>Binary</a:t>
            </a:r>
            <a:r>
              <a:rPr lang="pl-PL" dirty="0"/>
              <a:t> </a:t>
            </a:r>
            <a:r>
              <a:rPr lang="pl-PL" dirty="0" err="1"/>
              <a:t>Pattern</a:t>
            </a:r>
            <a:r>
              <a:rPr lang="pl-PL" dirty="0"/>
              <a:t> (LBP) w wersjach: </a:t>
            </a:r>
            <a:r>
              <a:rPr lang="en-US" dirty="0"/>
              <a:t>Basic, Rotation, Uniform</a:t>
            </a:r>
            <a:r>
              <a:rPr lang="pl-PL" dirty="0"/>
              <a:t> i </a:t>
            </a:r>
            <a:r>
              <a:rPr lang="en-US" dirty="0"/>
              <a:t>Rotation invariant.</a:t>
            </a:r>
            <a:endParaRPr lang="pl-PL" dirty="0"/>
          </a:p>
          <a:p>
            <a:pPr marL="342900" indent="-342900">
              <a:buFont typeface="+mj-lt"/>
              <a:buAutoNum type="arabicPeriod"/>
            </a:pPr>
            <a:r>
              <a:rPr lang="pl-PL" dirty="0"/>
              <a:t>Klasyfikacja – przydzielenie zdjęcia do jednej z klas za pomocą algorytmu:</a:t>
            </a:r>
          </a:p>
          <a:p>
            <a:pPr marL="400050" lvl="2" algn="l"/>
            <a:r>
              <a:rPr lang="pl-PL" dirty="0"/>
              <a:t>Algorytm </a:t>
            </a:r>
            <a:r>
              <a:rPr lang="pl-PL" dirty="0" err="1"/>
              <a:t>AdaBoost</a:t>
            </a:r>
            <a:r>
              <a:rPr lang="pl-PL" dirty="0"/>
              <a:t>, metoda największej wiarygodności (MLE), metoda najmniejszych kwadratów (LS), algorytm genetyczny (GA), sieć neuronowa (ANN), metoda trójkątnego pryzmatu (TPM), algorytm K najbliższych sąsiadów (k-NN) oraz drzewo decyzyjne J48.</a:t>
            </a:r>
          </a:p>
          <a:p>
            <a:pPr marL="342900" indent="-342900">
              <a:buFont typeface="+mj-lt"/>
              <a:buAutoNum type="arabicPeriod"/>
            </a:pPr>
            <a:endParaRPr lang="pl-PL" dirty="0"/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6B198627-E206-45D4-B4E3-70917018B2C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97361" y="1687761"/>
            <a:ext cx="11076717" cy="406715"/>
          </a:xfrm>
        </p:spPr>
        <p:txBody>
          <a:bodyPr>
            <a:normAutofit/>
          </a:bodyPr>
          <a:lstStyle/>
          <a:p>
            <a:r>
              <a:rPr lang="pl-PL" dirty="0"/>
              <a:t>Przegląd literaturowy – problem rozpoznawania wad drewna na zdjęciu </a:t>
            </a:r>
          </a:p>
        </p:txBody>
      </p:sp>
    </p:spTree>
    <p:extLst>
      <p:ext uri="{BB962C8B-B14F-4D97-AF65-F5344CB8AC3E}">
        <p14:creationId xmlns:p14="http://schemas.microsoft.com/office/powerpoint/2010/main" val="18436467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A6302738-9FCD-4DD0-8CCF-B9A2558798D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id="{BC4B315F-90C2-4B27-831F-759FAC95672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2817297"/>
            <a:ext cx="9144000" cy="368719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dirty="0"/>
              <a:t>Opracowany algorytm składa się z 3 głównych elementów: ekstraktora, selektora i klasyfikatora. Proces identyfikacji zdjęcie przebiega następująco:</a:t>
            </a:r>
          </a:p>
          <a:p>
            <a:pPr marL="342900" indent="-342900">
              <a:buFont typeface="+mj-lt"/>
              <a:buAutoNum type="arabicPeriod"/>
            </a:pPr>
            <a:r>
              <a:rPr lang="pl-PL" dirty="0"/>
              <a:t>Wczytanie zdjęcia</a:t>
            </a:r>
            <a:r>
              <a:rPr lang="pl-PL" b="0" dirty="0"/>
              <a:t> – analizowane zdjęcie zostaje wczytane i przeskalowane do rozmiarów 224x224.</a:t>
            </a:r>
            <a:endParaRPr lang="pl-PL" dirty="0"/>
          </a:p>
          <a:p>
            <a:pPr marL="342900" indent="-342900">
              <a:buFont typeface="+mj-lt"/>
              <a:buAutoNum type="arabicPeriod"/>
            </a:pPr>
            <a:r>
              <a:rPr lang="pl-PL" dirty="0"/>
              <a:t>Ekstrakcja cech </a:t>
            </a:r>
            <a:r>
              <a:rPr lang="pl-PL" b="0" dirty="0"/>
              <a:t>– z wczytanego zdjęcia zostają wyznaczone cechy wizualne za pomocą ekstraktora cech.</a:t>
            </a:r>
          </a:p>
          <a:p>
            <a:pPr marL="342900" indent="-342900">
              <a:buFont typeface="+mj-lt"/>
              <a:buAutoNum type="arabicPeriod"/>
            </a:pPr>
            <a:r>
              <a:rPr lang="pl-PL" dirty="0"/>
              <a:t>Selekcja cech</a:t>
            </a:r>
            <a:r>
              <a:rPr lang="pl-PL" b="0" dirty="0"/>
              <a:t> – z puli wyznaczonych cech, zostają wybrane najistotniejsze cechy w oparciu o wyniki badania selektora cech.</a:t>
            </a:r>
            <a:endParaRPr lang="pl-PL" dirty="0"/>
          </a:p>
          <a:p>
            <a:pPr marL="342900" indent="-342900">
              <a:buFont typeface="+mj-lt"/>
              <a:buAutoNum type="arabicPeriod"/>
            </a:pPr>
            <a:r>
              <a:rPr lang="pl-PL" dirty="0"/>
              <a:t>Normalizacja danych</a:t>
            </a:r>
            <a:r>
              <a:rPr lang="pl-PL" b="0" dirty="0"/>
              <a:t> – przekształcenie danych do postaci usprawniającej proces klasyfikacji zdjęć.</a:t>
            </a:r>
            <a:endParaRPr lang="pl-PL" dirty="0"/>
          </a:p>
          <a:p>
            <a:pPr marL="342900" indent="-342900">
              <a:buFont typeface="+mj-lt"/>
              <a:buAutoNum type="arabicPeriod"/>
            </a:pPr>
            <a:r>
              <a:rPr lang="pl-PL" dirty="0"/>
              <a:t>Klasyfikacja</a:t>
            </a:r>
            <a:r>
              <a:rPr lang="pl-PL" b="0" dirty="0"/>
              <a:t> – przydzielenie etykiety analizowanemu zdjęciu w oparciu o wyuczony klasyfikator.</a:t>
            </a:r>
            <a:endParaRPr lang="pl-PL" dirty="0"/>
          </a:p>
          <a:p>
            <a:pPr marL="342900" indent="-342900">
              <a:buFont typeface="+mj-lt"/>
              <a:buAutoNum type="arabicPeriod"/>
            </a:pPr>
            <a:endParaRPr lang="pl-PL" dirty="0"/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6B198627-E206-45D4-B4E3-70917018B2C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97361" y="1687761"/>
            <a:ext cx="11076717" cy="406715"/>
          </a:xfrm>
        </p:spPr>
        <p:txBody>
          <a:bodyPr>
            <a:normAutofit/>
          </a:bodyPr>
          <a:lstStyle/>
          <a:p>
            <a:r>
              <a:rPr lang="pl-PL" dirty="0"/>
              <a:t>Opracowany algorytm rozpoznawania drewna z sinizną</a:t>
            </a:r>
          </a:p>
        </p:txBody>
      </p:sp>
    </p:spTree>
    <p:extLst>
      <p:ext uri="{BB962C8B-B14F-4D97-AF65-F5344CB8AC3E}">
        <p14:creationId xmlns:p14="http://schemas.microsoft.com/office/powerpoint/2010/main" val="23053936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AEBF0671-A495-415D-9D3B-0527925AB42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id="{22E9FF74-715B-4E0E-8756-190BDECEDA6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2817298"/>
            <a:ext cx="9144000" cy="3370438"/>
          </a:xfrm>
        </p:spPr>
        <p:txBody>
          <a:bodyPr/>
          <a:lstStyle/>
          <a:p>
            <a:pPr marL="0" indent="0">
              <a:buNone/>
            </a:pPr>
            <a:r>
              <a:rPr lang="pl-PL" dirty="0"/>
              <a:t>W celu wyciągnięcia ze zdjęć istotnych informacji, wykorzystano ekstraktory graficzne wybrane na podstawie przeglądu literaturowego. Do wykorzystanych ekstraktorów należą:</a:t>
            </a:r>
          </a:p>
          <a:p>
            <a:r>
              <a:rPr lang="pl-PL" dirty="0" err="1"/>
              <a:t>Local</a:t>
            </a:r>
            <a:r>
              <a:rPr lang="pl-PL" dirty="0"/>
              <a:t> </a:t>
            </a:r>
            <a:r>
              <a:rPr lang="pl-PL" dirty="0" err="1"/>
              <a:t>Binary</a:t>
            </a:r>
            <a:r>
              <a:rPr lang="pl-PL" dirty="0"/>
              <a:t> </a:t>
            </a:r>
            <a:r>
              <a:rPr lang="pl-PL" dirty="0" err="1"/>
              <a:t>Pattern</a:t>
            </a:r>
            <a:r>
              <a:rPr lang="pl-PL" dirty="0"/>
              <a:t> (LBP),</a:t>
            </a:r>
          </a:p>
          <a:p>
            <a:r>
              <a:rPr lang="pl-PL" dirty="0"/>
              <a:t>Histogram of </a:t>
            </a:r>
            <a:r>
              <a:rPr lang="pl-PL" dirty="0" err="1"/>
              <a:t>Oriented</a:t>
            </a:r>
            <a:r>
              <a:rPr lang="pl-PL" dirty="0"/>
              <a:t> </a:t>
            </a:r>
            <a:r>
              <a:rPr lang="pl-PL" dirty="0" err="1"/>
              <a:t>Gradients</a:t>
            </a:r>
            <a:r>
              <a:rPr lang="pl-PL" dirty="0"/>
              <a:t> (HOG),</a:t>
            </a:r>
          </a:p>
          <a:p>
            <a:r>
              <a:rPr lang="pl-PL" dirty="0"/>
              <a:t>Grey-</a:t>
            </a:r>
            <a:r>
              <a:rPr lang="pl-PL" dirty="0" err="1"/>
              <a:t>level</a:t>
            </a:r>
            <a:r>
              <a:rPr lang="pl-PL" dirty="0"/>
              <a:t> Co-</a:t>
            </a:r>
            <a:r>
              <a:rPr lang="pl-PL" dirty="0" err="1"/>
              <a:t>occurrence</a:t>
            </a:r>
            <a:r>
              <a:rPr lang="pl-PL" dirty="0"/>
              <a:t> Matrix (GLCM),</a:t>
            </a:r>
          </a:p>
          <a:p>
            <a:r>
              <a:rPr lang="pl-PL" dirty="0" err="1"/>
              <a:t>Scale-invariant</a:t>
            </a:r>
            <a:r>
              <a:rPr lang="pl-PL" dirty="0"/>
              <a:t> </a:t>
            </a:r>
            <a:r>
              <a:rPr lang="pl-PL" dirty="0" err="1"/>
              <a:t>Feature</a:t>
            </a:r>
            <a:r>
              <a:rPr lang="pl-PL" dirty="0"/>
              <a:t> </a:t>
            </a:r>
            <a:r>
              <a:rPr lang="pl-PL" dirty="0" err="1"/>
              <a:t>Transform</a:t>
            </a:r>
            <a:r>
              <a:rPr lang="pl-PL" dirty="0"/>
              <a:t> (SIFT).</a:t>
            </a:r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0D1A7B2C-968C-4C58-9C20-3C654E1B5F8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pl-PL" dirty="0"/>
              <a:t>Ekstraktory cech</a:t>
            </a:r>
          </a:p>
        </p:txBody>
      </p:sp>
    </p:spTree>
    <p:extLst>
      <p:ext uri="{BB962C8B-B14F-4D97-AF65-F5344CB8AC3E}">
        <p14:creationId xmlns:p14="http://schemas.microsoft.com/office/powerpoint/2010/main" val="19337480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236B5591-F1D6-4902-8B9D-9679A033F86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id="{62E5A1B1-1EB1-44FC-8CFD-B78A2F584C5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pl-PL" dirty="0"/>
              <a:t>Duża liczba cech, uzyskanych z ekstraktorów w stosunku do wielkości zbioru uczącego, wymagała zastosowania selekcji najistotniejszych cech. Selekcję cech przeprowadzono z wykorzystaniem Rekurencyjnej Eliminacji Cech (</a:t>
            </a:r>
            <a:r>
              <a:rPr lang="pl-PL" dirty="0" err="1"/>
              <a:t>Recursive</a:t>
            </a:r>
            <a:r>
              <a:rPr lang="pl-PL" dirty="0"/>
              <a:t> </a:t>
            </a:r>
            <a:r>
              <a:rPr lang="pl-PL" dirty="0" err="1"/>
              <a:t>Feature</a:t>
            </a:r>
            <a:r>
              <a:rPr lang="pl-PL" dirty="0"/>
              <a:t> </a:t>
            </a:r>
            <a:r>
              <a:rPr lang="pl-PL" dirty="0" err="1"/>
              <a:t>Extraction</a:t>
            </a:r>
            <a:r>
              <a:rPr lang="pl-PL" dirty="0"/>
              <a:t> – RFE).</a:t>
            </a:r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D2B48930-A437-4A14-BB26-24A2B60B05C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pl-PL" dirty="0"/>
              <a:t>Selekcja cech I</a:t>
            </a:r>
          </a:p>
        </p:txBody>
      </p:sp>
      <p:graphicFrame>
        <p:nvGraphicFramePr>
          <p:cNvPr id="5" name="Tabela 5">
            <a:extLst>
              <a:ext uri="{FF2B5EF4-FFF2-40B4-BE49-F238E27FC236}">
                <a16:creationId xmlns:a16="http://schemas.microsoft.com/office/drawing/2014/main" id="{9413E2E2-CEDA-466A-94FE-E4BAA9EB0E8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163655"/>
              </p:ext>
            </p:extLst>
          </p:nvPr>
        </p:nvGraphicFramePr>
        <p:xfrm>
          <a:off x="2032000" y="4093407"/>
          <a:ext cx="8128000" cy="1854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694011071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317515679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pl-PL" dirty="0"/>
                        <a:t>Ekstraktory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/>
                        <a:t>Liczba cech po selekcji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721690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pl-PL" dirty="0" err="1"/>
                        <a:t>Local</a:t>
                      </a:r>
                      <a:r>
                        <a:rPr lang="pl-PL" dirty="0"/>
                        <a:t> </a:t>
                      </a:r>
                      <a:r>
                        <a:rPr lang="pl-PL" dirty="0" err="1"/>
                        <a:t>Binary</a:t>
                      </a:r>
                      <a:r>
                        <a:rPr lang="pl-PL" dirty="0"/>
                        <a:t> </a:t>
                      </a:r>
                      <a:r>
                        <a:rPr lang="pl-PL" dirty="0" err="1"/>
                        <a:t>Pattern</a:t>
                      </a:r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/>
                        <a:t>15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447397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pl-PL" dirty="0"/>
                        <a:t>Histogram of </a:t>
                      </a:r>
                      <a:r>
                        <a:rPr lang="pl-PL" dirty="0" err="1"/>
                        <a:t>Oriented</a:t>
                      </a:r>
                      <a:r>
                        <a:rPr lang="pl-PL" dirty="0"/>
                        <a:t> </a:t>
                      </a:r>
                      <a:r>
                        <a:rPr lang="pl-PL" dirty="0" err="1"/>
                        <a:t>Gradients</a:t>
                      </a:r>
                      <a:r>
                        <a:rPr lang="pl-PL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/>
                        <a:t>44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002086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pl-PL" dirty="0"/>
                        <a:t>Grey-</a:t>
                      </a:r>
                      <a:r>
                        <a:rPr lang="pl-PL" dirty="0" err="1"/>
                        <a:t>level</a:t>
                      </a:r>
                      <a:r>
                        <a:rPr lang="pl-PL" dirty="0"/>
                        <a:t> Co-</a:t>
                      </a:r>
                      <a:r>
                        <a:rPr lang="pl-PL" dirty="0" err="1"/>
                        <a:t>occurrence</a:t>
                      </a:r>
                      <a:r>
                        <a:rPr lang="pl-PL" dirty="0"/>
                        <a:t> Matrix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/>
                        <a:t>12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524578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pl-PL" dirty="0" err="1"/>
                        <a:t>Scale-invariant</a:t>
                      </a:r>
                      <a:r>
                        <a:rPr lang="pl-PL" dirty="0"/>
                        <a:t> </a:t>
                      </a:r>
                      <a:r>
                        <a:rPr lang="pl-PL" dirty="0" err="1"/>
                        <a:t>Feature</a:t>
                      </a:r>
                      <a:r>
                        <a:rPr lang="pl-PL" dirty="0"/>
                        <a:t> </a:t>
                      </a:r>
                      <a:r>
                        <a:rPr lang="pl-PL" dirty="0" err="1"/>
                        <a:t>Transform</a:t>
                      </a:r>
                      <a:r>
                        <a:rPr lang="pl-PL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/>
                        <a:t>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9140765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084854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236B5591-F1D6-4902-8B9D-9679A033F86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id="{62E5A1B1-1EB1-44FC-8CFD-B78A2F584C5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5418244"/>
            <a:ext cx="9144000" cy="611702"/>
          </a:xfrm>
        </p:spPr>
        <p:txBody>
          <a:bodyPr>
            <a:normAutofit lnSpcReduction="10000"/>
          </a:bodyPr>
          <a:lstStyle/>
          <a:p>
            <a:pPr lvl="1"/>
            <a:r>
              <a:rPr lang="pl-PL" sz="1350" dirty="0"/>
              <a:t>Zmiana poprawności klasyfikatora w zależności od liczby analizowanych cech. Klasyfikator został wyuczony z wykorzystaniem ekstraktora SIFT. Pomarańczowymi krzyżykami zaznaczono szczytowe  wartości, których wartość jest nie mniejsza niż 60%.</a:t>
            </a:r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D2B48930-A437-4A14-BB26-24A2B60B05C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pl-PL" dirty="0"/>
              <a:t>Selekcja cech II</a:t>
            </a:r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4E7B1663-EE3C-4D48-BCF0-8E145DC12911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5442" y="2627933"/>
            <a:ext cx="7075125" cy="256270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476503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D3863A35-C5AC-46EA-9AF9-9D7B9AADF19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id="{84E1E8BE-58F8-4EB4-993C-5F5A6AD9468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2817297"/>
            <a:ext cx="9144000" cy="3281661"/>
          </a:xfrm>
        </p:spPr>
        <p:txBody>
          <a:bodyPr/>
          <a:lstStyle/>
          <a:p>
            <a:pPr marL="0" indent="0">
              <a:buNone/>
            </a:pPr>
            <a:r>
              <a:rPr lang="pl-PL" dirty="0"/>
              <a:t>W celu opracowania systemu rozpoznawania sinizny drewna na zdjęciu, zostały zaimplementowane następujące algorytmy klasyfikacji:</a:t>
            </a:r>
          </a:p>
          <a:p>
            <a:r>
              <a:rPr lang="pl-PL" dirty="0"/>
              <a:t>Algorytm k najbliższych sąsiadów,</a:t>
            </a:r>
          </a:p>
          <a:p>
            <a:r>
              <a:rPr lang="pl-PL" dirty="0"/>
              <a:t>Sieć neuronowa,</a:t>
            </a:r>
          </a:p>
          <a:p>
            <a:r>
              <a:rPr lang="pl-PL" dirty="0"/>
              <a:t>Regresja logistyczna,</a:t>
            </a:r>
          </a:p>
          <a:p>
            <a:r>
              <a:rPr lang="pl-PL" dirty="0"/>
              <a:t>Maszyna wektorów nośnych,</a:t>
            </a:r>
          </a:p>
          <a:p>
            <a:r>
              <a:rPr lang="pl-PL" dirty="0"/>
              <a:t>Drzewo decyzyjne,</a:t>
            </a:r>
          </a:p>
          <a:p>
            <a:r>
              <a:rPr lang="pl-PL" dirty="0"/>
              <a:t>Algorytm Extra </a:t>
            </a:r>
            <a:r>
              <a:rPr lang="pl-PL" dirty="0" err="1"/>
              <a:t>Trees</a:t>
            </a:r>
            <a:r>
              <a:rPr lang="pl-PL" dirty="0"/>
              <a:t> </a:t>
            </a:r>
            <a:r>
              <a:rPr lang="pl-PL" dirty="0" err="1"/>
              <a:t>Classifier</a:t>
            </a:r>
            <a:r>
              <a:rPr lang="pl-PL" dirty="0"/>
              <a:t>.</a:t>
            </a:r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4CD9FB1C-6A5A-45C7-ABC7-95E27C735EC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pl-PL" dirty="0"/>
              <a:t>Klasyfikatory</a:t>
            </a:r>
          </a:p>
        </p:txBody>
      </p:sp>
    </p:spTree>
    <p:extLst>
      <p:ext uri="{BB962C8B-B14F-4D97-AF65-F5344CB8AC3E}">
        <p14:creationId xmlns:p14="http://schemas.microsoft.com/office/powerpoint/2010/main" val="33798807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2E2A719B-B2C1-42CA-A42D-C7CAD5519E8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id="{15D4BA3E-60B8-497E-907A-9C7BC5F6498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2817297"/>
            <a:ext cx="9144000" cy="380974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dirty="0"/>
              <a:t>Zbiór danych źródłowych składał się z 8 próbek drewna (4 zdrowe i 4 z sinizną), gdzie każdej próbce drewna zostało wykonane zdjęcie z dwóch stron. Dodatkowo każde wykonane zdjęcie zostało wykonane w 6 różnych barwach oświetlenia. W efekcie uzyskano zbiór składający się ze 96 zdjęć.</a:t>
            </a:r>
          </a:p>
          <a:p>
            <a:pPr marL="0" indent="0">
              <a:buNone/>
            </a:pPr>
            <a:endParaRPr lang="pl-PL" dirty="0"/>
          </a:p>
          <a:p>
            <a:pPr marL="0" indent="0">
              <a:buNone/>
            </a:pPr>
            <a:r>
              <a:rPr lang="pl-PL" dirty="0"/>
              <a:t>Analizowane barwy oświetlenia:</a:t>
            </a:r>
          </a:p>
          <a:p>
            <a:pPr marL="342900" indent="-342900">
              <a:buFont typeface="+mj-lt"/>
              <a:buAutoNum type="arabicPeriod"/>
            </a:pPr>
            <a:r>
              <a:rPr lang="pl-PL" dirty="0"/>
              <a:t>Czerwona,</a:t>
            </a:r>
          </a:p>
          <a:p>
            <a:pPr marL="342900" indent="-342900">
              <a:buFont typeface="+mj-lt"/>
              <a:buAutoNum type="arabicPeriod"/>
            </a:pPr>
            <a:r>
              <a:rPr lang="pl-PL" dirty="0"/>
              <a:t>Niebieska,</a:t>
            </a:r>
          </a:p>
          <a:p>
            <a:pPr marL="342900" indent="-342900">
              <a:buFont typeface="+mj-lt"/>
              <a:buAutoNum type="arabicPeriod"/>
            </a:pPr>
            <a:r>
              <a:rPr lang="pl-PL" dirty="0"/>
              <a:t>Zielona,</a:t>
            </a:r>
          </a:p>
          <a:p>
            <a:pPr marL="342900" indent="-342900">
              <a:buFont typeface="+mj-lt"/>
              <a:buAutoNum type="arabicPeriod"/>
            </a:pPr>
            <a:r>
              <a:rPr lang="pl-PL" dirty="0"/>
              <a:t>Biała zimna,</a:t>
            </a:r>
          </a:p>
          <a:p>
            <a:pPr marL="342900" indent="-342900">
              <a:buFont typeface="+mj-lt"/>
              <a:buAutoNum type="arabicPeriod"/>
            </a:pPr>
            <a:r>
              <a:rPr lang="pl-PL" dirty="0"/>
              <a:t>Biała ciepła,</a:t>
            </a:r>
          </a:p>
          <a:p>
            <a:pPr marL="342900" indent="-342900">
              <a:buFont typeface="+mj-lt"/>
              <a:buAutoNum type="arabicPeriod"/>
            </a:pPr>
            <a:r>
              <a:rPr lang="pl-PL" dirty="0"/>
              <a:t>Nadfiolet.</a:t>
            </a:r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4E726C6D-D327-4051-9059-B55CE3CB22F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pl-PL" dirty="0"/>
              <a:t>Zbiór danych I</a:t>
            </a:r>
          </a:p>
        </p:txBody>
      </p:sp>
    </p:spTree>
    <p:extLst>
      <p:ext uri="{BB962C8B-B14F-4D97-AF65-F5344CB8AC3E}">
        <p14:creationId xmlns:p14="http://schemas.microsoft.com/office/powerpoint/2010/main" val="454717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2E2A719B-B2C1-42CA-A42D-C7CAD5519E8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id="{15D4BA3E-60B8-497E-907A-9C7BC5F6498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pl-PL" dirty="0"/>
              <a:t>Przed przeprowadzeniem badań, dane zostały przetworzone w celu uzyskania większego zbioru danych:</a:t>
            </a:r>
          </a:p>
          <a:p>
            <a:pPr marL="342900" indent="-342900">
              <a:buFont typeface="+mj-lt"/>
              <a:buAutoNum type="arabicPeriod"/>
            </a:pPr>
            <a:r>
              <a:rPr lang="pl-PL" dirty="0"/>
              <a:t>Wyznaczenie obszaru na zdjęciu, w którym znajduje się drewno,</a:t>
            </a:r>
          </a:p>
          <a:p>
            <a:pPr marL="342900" indent="-342900">
              <a:buFont typeface="+mj-lt"/>
              <a:buAutoNum type="arabicPeriod"/>
            </a:pPr>
            <a:r>
              <a:rPr lang="pl-PL" dirty="0"/>
              <a:t>Podział zdjęcia na mniejsze próbki. </a:t>
            </a:r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4E726C6D-D327-4051-9059-B55CE3CB22F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pl-PL" dirty="0"/>
              <a:t>Zbiór danych II</a:t>
            </a:r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30424502-59C5-435A-A948-D83B8CAD6A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6887" y="4210242"/>
            <a:ext cx="8864338" cy="2261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62515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A96CE3D2-6A28-4D0F-A1BD-CF509C10879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id="{5EB52C7F-9CC5-4337-86F0-831100FC11D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pl-PL" dirty="0"/>
              <a:t>W celu uzyskania największej skuteczności algorytmu rozpoznawania drewna z sinizną, przeprowadzono przegląd zupełny możliwych połączeń ekstraktora z klasyfikatorem. Każdy taki zestaw został dostrojony za pomocą optymalizacji </a:t>
            </a:r>
            <a:r>
              <a:rPr lang="pl-PL" dirty="0" err="1"/>
              <a:t>Bayesowskiej</a:t>
            </a:r>
            <a:r>
              <a:rPr lang="pl-PL" dirty="0"/>
              <a:t> przed oceną jakości algorytmu. Najwyższą skuteczności zyskały algorytmy wyuczone na cechach ekstraktora GLCM, gdzie najwyższą z nich uzyskał klasyfikator sieci neuronowej. Algorytm na zbiorze walidacyjnym uzyskał 93,8%, natomiast na zbiorze testowym 100,0%.</a:t>
            </a:r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90F58D67-9BB7-4C1A-837B-2330462F896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pl-PL" dirty="0"/>
              <a:t>Testowanie zaimplementowanych algorytmów</a:t>
            </a:r>
          </a:p>
        </p:txBody>
      </p:sp>
      <p:graphicFrame>
        <p:nvGraphicFramePr>
          <p:cNvPr id="5" name="Tabela 5">
            <a:extLst>
              <a:ext uri="{FF2B5EF4-FFF2-40B4-BE49-F238E27FC236}">
                <a16:creationId xmlns:a16="http://schemas.microsoft.com/office/drawing/2014/main" id="{23C058BD-734F-4C8D-A11C-628EB878921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8205275"/>
              </p:ext>
            </p:extLst>
          </p:nvPr>
        </p:nvGraphicFramePr>
        <p:xfrm>
          <a:off x="2032000" y="4473060"/>
          <a:ext cx="8128000" cy="1986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141106173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828684797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284462847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1708578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l-PL" dirty="0"/>
                        <a:t>Ekstraktor cech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/>
                        <a:t>Celność klasyfikacji na zbiorze treningowym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/>
                        <a:t>Celność klasyfikacji na zbiorze walidacyjnym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/>
                        <a:t>Celność klasyfikacji na zbiorze testowym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034238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pl-PL" dirty="0"/>
                        <a:t>LBP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dirty="0"/>
                        <a:t>80,4%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b="1" dirty="0"/>
                        <a:t>95,8%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dirty="0"/>
                        <a:t>83,3%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524557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pl-PL" dirty="0"/>
                        <a:t>HOG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dirty="0"/>
                        <a:t>93,1%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dirty="0"/>
                        <a:t>66,7%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dirty="0"/>
                        <a:t>50,0%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252018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pl-PL" dirty="0"/>
                        <a:t>GLCM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dirty="0"/>
                        <a:t>92,2%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dirty="0"/>
                        <a:t>93,8%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b="1" dirty="0"/>
                        <a:t>100,0%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076256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pl-PL" dirty="0"/>
                        <a:t>SIFT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b="1" dirty="0"/>
                        <a:t>97,1%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dirty="0"/>
                        <a:t>87,5%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dirty="0"/>
                        <a:t>81,3%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5292934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2225525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F0E31360-5B93-4EA5-87E7-3ECB52795AA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id="{E025C3E3-D836-4C04-BE65-9FB87251D05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2817297"/>
            <a:ext cx="9144000" cy="202807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dirty="0"/>
              <a:t>Na podstawie architektury, która uzyskała najwyższą skuteczność, przeprowadzono badania wpływu barwy światła na jakość identyfikacji próbek drewna z sinizną. Badania wskazały, że w przypadku wykorzystanej architektury, najbardziej korzystnym oświetleniem była biała ciepła barwa. Zmiana oświetlenia pozwoliła na wzrost poprawności klasyfikacji na zbiorze walidacyjnym z 93,8% do 95,8%.</a:t>
            </a:r>
          </a:p>
          <a:p>
            <a:pPr marL="0" indent="0">
              <a:buNone/>
            </a:pPr>
            <a:endParaRPr lang="pl-PL" dirty="0"/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1AAFF23A-E54B-4E44-B2D5-799B756E65B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pl-PL" dirty="0"/>
              <a:t>Badanie wpływu barwy oświetlenia</a:t>
            </a:r>
          </a:p>
        </p:txBody>
      </p:sp>
      <p:graphicFrame>
        <p:nvGraphicFramePr>
          <p:cNvPr id="5" name="Tabela 5">
            <a:extLst>
              <a:ext uri="{FF2B5EF4-FFF2-40B4-BE49-F238E27FC236}">
                <a16:creationId xmlns:a16="http://schemas.microsoft.com/office/drawing/2014/main" id="{CD740537-37AD-456B-8597-59A0F4FD15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9335056"/>
              </p:ext>
            </p:extLst>
          </p:nvPr>
        </p:nvGraphicFramePr>
        <p:xfrm>
          <a:off x="2032000" y="4093406"/>
          <a:ext cx="8128000" cy="2727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1872590493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63193577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251345221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86720743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l-PL" dirty="0"/>
                        <a:t>Rodzaj oświetlenia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/>
                        <a:t>Celność klasyfikacji na zbiorze treningowym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/>
                        <a:t>Celność klasyfikacji na zbiorze walidacyjnym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/>
                        <a:t>Celność klasyfikacji na zbiorze testowym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4238207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pl-PL" dirty="0"/>
                        <a:t>Czerwone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b="1" dirty="0"/>
                        <a:t>90,1%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dirty="0"/>
                        <a:t>89,6%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dirty="0"/>
                        <a:t>87,5%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218431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pl-PL" dirty="0"/>
                        <a:t>Niebieskie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dirty="0"/>
                        <a:t>87,5%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dirty="0"/>
                        <a:t>72,9%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dirty="0"/>
                        <a:t>85,4%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459392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pl-PL" dirty="0"/>
                        <a:t>Zielone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dirty="0"/>
                        <a:t>89,6%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dirty="0"/>
                        <a:t>85,4%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dirty="0"/>
                        <a:t>91,7%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122029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pl-PL" dirty="0"/>
                        <a:t>Białe zimne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dirty="0"/>
                        <a:t>89,6%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dirty="0"/>
                        <a:t>93,8%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dirty="0"/>
                        <a:t>91,7%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7510561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pl-PL" dirty="0"/>
                        <a:t>Białe ciepłe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dirty="0"/>
                        <a:t>89,6%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b="1" dirty="0"/>
                        <a:t>95,8%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b="1" dirty="0"/>
                        <a:t>100,0%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913073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pl-PL" dirty="0"/>
                        <a:t>Nadfiolet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dirty="0"/>
                        <a:t>86,5%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dirty="0"/>
                        <a:t>87,5%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dirty="0"/>
                        <a:t>91,7%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150747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660116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id="{DA11B3C9-7C51-46C0-824E-901CF8AC337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id="{E8EC1CEB-0D79-49A4-A464-BD2B380FC88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2817297"/>
            <a:ext cx="9144000" cy="2574835"/>
          </a:xfrm>
        </p:spPr>
        <p:txBody>
          <a:bodyPr>
            <a:norm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pl-PL" dirty="0"/>
              <a:t>Poszerzenie zbioru analizowanych ekstraktorów (np. SURF, GLDM) oraz klasyfikatorów w celu poprawienia jakości klasyfikacji,</a:t>
            </a:r>
          </a:p>
          <a:p>
            <a:pPr marL="342900" indent="-342900">
              <a:buFont typeface="+mj-lt"/>
              <a:buAutoNum type="arabicPeriod"/>
            </a:pPr>
            <a:r>
              <a:rPr lang="pl-PL" dirty="0"/>
              <a:t>Zastosowanie transferu wiedzy (ang. Transfer learning),</a:t>
            </a:r>
          </a:p>
          <a:p>
            <a:pPr marL="342900" indent="-342900">
              <a:buFont typeface="+mj-lt"/>
              <a:buAutoNum type="arabicPeriod"/>
            </a:pPr>
            <a:r>
              <a:rPr lang="pl-PL" dirty="0"/>
              <a:t>Pozyskanie nowych danych uczących,</a:t>
            </a:r>
          </a:p>
          <a:p>
            <a:pPr marL="342900" indent="-342900">
              <a:buFont typeface="+mj-lt"/>
              <a:buAutoNum type="arabicPeriod"/>
            </a:pPr>
            <a:r>
              <a:rPr lang="pl-PL" dirty="0"/>
              <a:t>Przeprowadzenie badań na </a:t>
            </a:r>
            <a:r>
              <a:rPr lang="pl-PL"/>
              <a:t>większej grupie testowej,</a:t>
            </a:r>
            <a:endParaRPr lang="pl-PL" dirty="0"/>
          </a:p>
          <a:p>
            <a:pPr marL="342900" indent="-342900">
              <a:buFont typeface="+mj-lt"/>
              <a:buAutoNum type="arabicPeriod"/>
            </a:pPr>
            <a:r>
              <a:rPr lang="pl-PL" dirty="0"/>
              <a:t>Przeprowadzenie badań statystycznych uzyskanych wyników,</a:t>
            </a:r>
          </a:p>
          <a:p>
            <a:pPr marL="342900" indent="-342900">
              <a:buFont typeface="+mj-lt"/>
              <a:buAutoNum type="arabicPeriod"/>
            </a:pPr>
            <a:r>
              <a:rPr lang="pl-PL" dirty="0"/>
              <a:t>Przygotowanie publikacji badawczej.</a:t>
            </a:r>
          </a:p>
          <a:p>
            <a:endParaRPr lang="pl-PL" dirty="0"/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id="{669DF291-678F-47D5-A27B-AE452E371D8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pl-PL" dirty="0"/>
              <a:t>Kierunki dalszych prac</a:t>
            </a:r>
          </a:p>
        </p:txBody>
      </p:sp>
    </p:spTree>
    <p:extLst>
      <p:ext uri="{BB962C8B-B14F-4D97-AF65-F5344CB8AC3E}">
        <p14:creationId xmlns:p14="http://schemas.microsoft.com/office/powerpoint/2010/main" val="4112285051"/>
      </p:ext>
    </p:extLst>
  </p:cSld>
  <p:clrMapOvr>
    <a:masterClrMapping/>
  </p:clrMapOvr>
</p:sld>
</file>

<file path=ppt/theme/theme1.xml><?xml version="1.0" encoding="utf-8"?>
<a:theme xmlns:a="http://schemas.openxmlformats.org/drawingml/2006/main" name="PG">
  <a:themeElements>
    <a:clrScheme name="PG">
      <a:dk1>
        <a:srgbClr val="003767"/>
      </a:dk1>
      <a:lt1>
        <a:sysClr val="window" lastClr="FFFFFF"/>
      </a:lt1>
      <a:dk2>
        <a:srgbClr val="44546A"/>
      </a:dk2>
      <a:lt2>
        <a:srgbClr val="E7E6E6"/>
      </a:lt2>
      <a:accent1>
        <a:srgbClr val="E31B23"/>
      </a:accent1>
      <a:accent2>
        <a:srgbClr val="003767"/>
      </a:accent2>
      <a:accent3>
        <a:srgbClr val="B9DEFF"/>
      </a:accent3>
      <a:accent4>
        <a:srgbClr val="737577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Niestandardowy 2">
      <a:majorFont>
        <a:latin typeface="SanukPro-Medium"/>
        <a:ea typeface=""/>
        <a:cs typeface=""/>
      </a:majorFont>
      <a:minorFont>
        <a:latin typeface="SanukPro-Light"/>
        <a:ea typeface=""/>
        <a:cs typeface="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zentacja3" id="{D0BDE39D-86B0-4351-98C7-2F0027CEB9D1}" vid="{8DEA3497-1FC6-4C77-8314-304DE8BC6512}"/>
    </a:ext>
  </a:extLst>
</a:theme>
</file>

<file path=ppt/theme/theme2.xml><?xml version="1.0" encoding="utf-8"?>
<a:theme xmlns:a="http://schemas.openxmlformats.org/drawingml/2006/main" name="Projekt niestandardowy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Prezentacja PG pol Arial</Template>
  <TotalTime>113</TotalTime>
  <Words>979</Words>
  <Application>Microsoft Office PowerPoint</Application>
  <PresentationFormat>Panoramiczny</PresentationFormat>
  <Paragraphs>130</Paragraphs>
  <Slides>14</Slides>
  <Notes>0</Notes>
  <HiddenSlides>0</HiddenSlides>
  <MMClips>0</MMClips>
  <ScaleCrop>false</ScaleCrop>
  <HeadingPairs>
    <vt:vector size="8" baseType="variant">
      <vt:variant>
        <vt:lpstr>Używane czcionki</vt:lpstr>
      </vt:variant>
      <vt:variant>
        <vt:i4>6</vt:i4>
      </vt:variant>
      <vt:variant>
        <vt:lpstr>Motyw</vt:lpstr>
      </vt:variant>
      <vt:variant>
        <vt:i4>2</vt:i4>
      </vt:variant>
      <vt:variant>
        <vt:lpstr>Osadzone serwery OLE</vt:lpstr>
      </vt:variant>
      <vt:variant>
        <vt:i4>1</vt:i4>
      </vt:variant>
      <vt:variant>
        <vt:lpstr>Tytuły slajdów</vt:lpstr>
      </vt:variant>
      <vt:variant>
        <vt:i4>14</vt:i4>
      </vt:variant>
    </vt:vector>
  </HeadingPairs>
  <TitlesOfParts>
    <vt:vector size="23" baseType="lpstr">
      <vt:lpstr>Arial</vt:lpstr>
      <vt:lpstr>Calibri</vt:lpstr>
      <vt:lpstr>Calibri Light</vt:lpstr>
      <vt:lpstr>SanukPro-Light</vt:lpstr>
      <vt:lpstr>SanukPro-Medium</vt:lpstr>
      <vt:lpstr>Wingdings</vt:lpstr>
      <vt:lpstr>PG</vt:lpstr>
      <vt:lpstr>Projekt niestandardowy</vt:lpstr>
      <vt:lpstr>Arkusz</vt:lpstr>
      <vt:lpstr>Identyfikacja drewna zabarwionego sinizną – klasyfikacja obrazów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Maciek</dc:creator>
  <cp:lastModifiedBy>Maciek</cp:lastModifiedBy>
  <cp:revision>24</cp:revision>
  <dcterms:created xsi:type="dcterms:W3CDTF">2021-09-20T15:20:12Z</dcterms:created>
  <dcterms:modified xsi:type="dcterms:W3CDTF">2021-09-20T17:42:28Z</dcterms:modified>
</cp:coreProperties>
</file>